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305" r:id="rId6"/>
    <p:sldId id="306" r:id="rId7"/>
    <p:sldId id="304" r:id="rId8"/>
    <p:sldId id="298" r:id="rId9"/>
    <p:sldId id="268" r:id="rId10"/>
    <p:sldId id="265" r:id="rId11"/>
    <p:sldId id="269" r:id="rId12"/>
    <p:sldId id="267" r:id="rId13"/>
    <p:sldId id="299" r:id="rId14"/>
    <p:sldId id="272" r:id="rId15"/>
    <p:sldId id="273" r:id="rId16"/>
    <p:sldId id="274" r:id="rId17"/>
    <p:sldId id="310" r:id="rId18"/>
    <p:sldId id="276" r:id="rId19"/>
    <p:sldId id="277" r:id="rId20"/>
    <p:sldId id="278" r:id="rId21"/>
    <p:sldId id="308" r:id="rId22"/>
    <p:sldId id="280" r:id="rId23"/>
    <p:sldId id="309" r:id="rId24"/>
    <p:sldId id="301" r:id="rId25"/>
    <p:sldId id="312" r:id="rId26"/>
    <p:sldId id="286" r:id="rId27"/>
    <p:sldId id="287" r:id="rId28"/>
    <p:sldId id="288" r:id="rId29"/>
    <p:sldId id="289" r:id="rId30"/>
    <p:sldId id="300" r:id="rId31"/>
    <p:sldId id="291" r:id="rId32"/>
    <p:sldId id="313" r:id="rId33"/>
    <p:sldId id="314" r:id="rId34"/>
    <p:sldId id="30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31"/>
    <p:penClr>
      <a:schemeClr val="accent1">
        <a:lumMod val="75000"/>
      </a:scheme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A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24" autoAdjust="0"/>
  </p:normalViewPr>
  <p:slideViewPr>
    <p:cSldViewPr snapToGrid="0">
      <p:cViewPr>
        <p:scale>
          <a:sx n="70" d="100"/>
          <a:sy n="70" d="100"/>
        </p:scale>
        <p:origin x="1070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r Hadrich" userId="cff5cd34028697aa" providerId="LiveId" clId="{515592CD-C0CE-45B4-AE5C-2AEB471FF614}"/>
    <pc:docChg chg="custSel addSld delSld modSld">
      <pc:chgData name="Abir Hadrich" userId="cff5cd34028697aa" providerId="LiveId" clId="{515592CD-C0CE-45B4-AE5C-2AEB471FF614}" dt="2023-06-08T19:11:12.670" v="114" actId="403"/>
      <pc:docMkLst>
        <pc:docMk/>
      </pc:docMkLst>
      <pc:sldChg chg="modSp mod">
        <pc:chgData name="Abir Hadrich" userId="cff5cd34028697aa" providerId="LiveId" clId="{515592CD-C0CE-45B4-AE5C-2AEB471FF614}" dt="2023-06-08T10:02:28.796" v="22" actId="1076"/>
        <pc:sldMkLst>
          <pc:docMk/>
          <pc:sldMk cId="3495132586" sldId="268"/>
        </pc:sldMkLst>
        <pc:spChg chg="mod">
          <ac:chgData name="Abir Hadrich" userId="cff5cd34028697aa" providerId="LiveId" clId="{515592CD-C0CE-45B4-AE5C-2AEB471FF614}" dt="2023-06-08T10:02:28.796" v="22" actId="1076"/>
          <ac:spMkLst>
            <pc:docMk/>
            <pc:sldMk cId="3495132586" sldId="268"/>
            <ac:spMk id="15" creationId="{134B3560-DF61-86BD-4F64-0B5D735A015D}"/>
          </ac:spMkLst>
        </pc:spChg>
      </pc:sldChg>
      <pc:sldChg chg="modSp mod">
        <pc:chgData name="Abir Hadrich" userId="cff5cd34028697aa" providerId="LiveId" clId="{515592CD-C0CE-45B4-AE5C-2AEB471FF614}" dt="2023-06-08T19:03:22.582" v="109" actId="14100"/>
        <pc:sldMkLst>
          <pc:docMk/>
          <pc:sldMk cId="3052299206" sldId="274"/>
        </pc:sldMkLst>
        <pc:cxnChg chg="mod">
          <ac:chgData name="Abir Hadrich" userId="cff5cd34028697aa" providerId="LiveId" clId="{515592CD-C0CE-45B4-AE5C-2AEB471FF614}" dt="2023-06-08T19:03:22.582" v="109" actId="14100"/>
          <ac:cxnSpMkLst>
            <pc:docMk/>
            <pc:sldMk cId="3052299206" sldId="274"/>
            <ac:cxnSpMk id="10" creationId="{5869A55C-F894-165F-0212-7C269F404925}"/>
          </ac:cxnSpMkLst>
        </pc:cxnChg>
      </pc:sldChg>
      <pc:sldChg chg="modSp">
        <pc:chgData name="Abir Hadrich" userId="cff5cd34028697aa" providerId="LiveId" clId="{515592CD-C0CE-45B4-AE5C-2AEB471FF614}" dt="2023-06-08T13:21:26.348" v="39" actId="20577"/>
        <pc:sldMkLst>
          <pc:docMk/>
          <pc:sldMk cId="1413879037" sldId="278"/>
        </pc:sldMkLst>
        <pc:spChg chg="mod">
          <ac:chgData name="Abir Hadrich" userId="cff5cd34028697aa" providerId="LiveId" clId="{515592CD-C0CE-45B4-AE5C-2AEB471FF614}" dt="2023-06-08T13:21:26.348" v="39" actId="20577"/>
          <ac:spMkLst>
            <pc:docMk/>
            <pc:sldMk cId="1413879037" sldId="278"/>
            <ac:spMk id="3" creationId="{70BC4288-5122-491A-8BE2-81C4196C5B53}"/>
          </ac:spMkLst>
        </pc:spChg>
      </pc:sldChg>
      <pc:sldChg chg="modSp mod">
        <pc:chgData name="Abir Hadrich" userId="cff5cd34028697aa" providerId="LiveId" clId="{515592CD-C0CE-45B4-AE5C-2AEB471FF614}" dt="2023-06-08T16:45:04.222" v="50" actId="1076"/>
        <pc:sldMkLst>
          <pc:docMk/>
          <pc:sldMk cId="3187607149" sldId="287"/>
        </pc:sldMkLst>
        <pc:spChg chg="mod">
          <ac:chgData name="Abir Hadrich" userId="cff5cd34028697aa" providerId="LiveId" clId="{515592CD-C0CE-45B4-AE5C-2AEB471FF614}" dt="2023-06-08T16:45:04.222" v="50" actId="1076"/>
          <ac:spMkLst>
            <pc:docMk/>
            <pc:sldMk cId="3187607149" sldId="287"/>
            <ac:spMk id="13" creationId="{2A853D56-B2C7-46E7-9039-7DAE70A4EBD7}"/>
          </ac:spMkLst>
        </pc:spChg>
        <pc:graphicFrameChg chg="mod modGraphic">
          <ac:chgData name="Abir Hadrich" userId="cff5cd34028697aa" providerId="LiveId" clId="{515592CD-C0CE-45B4-AE5C-2AEB471FF614}" dt="2023-06-08T16:44:51.401" v="49" actId="14734"/>
          <ac:graphicFrameMkLst>
            <pc:docMk/>
            <pc:sldMk cId="3187607149" sldId="287"/>
            <ac:graphicFrameMk id="7" creationId="{52677B87-0D8D-4D8E-AD3C-04252A7E6426}"/>
          </ac:graphicFrameMkLst>
        </pc:graphicFrameChg>
      </pc:sldChg>
      <pc:sldChg chg="modSp del mod">
        <pc:chgData name="Abir Hadrich" userId="cff5cd34028697aa" providerId="LiveId" clId="{515592CD-C0CE-45B4-AE5C-2AEB471FF614}" dt="2023-06-08T18:22:01.676" v="55" actId="2696"/>
        <pc:sldMkLst>
          <pc:docMk/>
          <pc:sldMk cId="1866465618" sldId="292"/>
        </pc:sldMkLst>
        <pc:spChg chg="mod">
          <ac:chgData name="Abir Hadrich" userId="cff5cd34028697aa" providerId="LiveId" clId="{515592CD-C0CE-45B4-AE5C-2AEB471FF614}" dt="2023-06-08T18:21:45.738" v="52" actId="1076"/>
          <ac:spMkLst>
            <pc:docMk/>
            <pc:sldMk cId="1866465618" sldId="292"/>
            <ac:spMk id="16" creationId="{570462AA-04E0-914B-8DB0-10B74F56C8D6}"/>
          </ac:spMkLst>
        </pc:spChg>
        <pc:grpChg chg="mod">
          <ac:chgData name="Abir Hadrich" userId="cff5cd34028697aa" providerId="LiveId" clId="{515592CD-C0CE-45B4-AE5C-2AEB471FF614}" dt="2023-06-08T18:21:53.408" v="53" actId="1076"/>
          <ac:grpSpMkLst>
            <pc:docMk/>
            <pc:sldMk cId="1866465618" sldId="292"/>
            <ac:grpSpMk id="7" creationId="{CF92FDE0-5056-6299-B65B-730654FAD58C}"/>
          </ac:grpSpMkLst>
        </pc:grpChg>
        <pc:grpChg chg="mod">
          <ac:chgData name="Abir Hadrich" userId="cff5cd34028697aa" providerId="LiveId" clId="{515592CD-C0CE-45B4-AE5C-2AEB471FF614}" dt="2023-06-08T18:21:42.710" v="51" actId="1076"/>
          <ac:grpSpMkLst>
            <pc:docMk/>
            <pc:sldMk cId="1866465618" sldId="292"/>
            <ac:grpSpMk id="14" creationId="{6F86B38E-348A-6519-9C02-BC3983DE3F93}"/>
          </ac:grpSpMkLst>
        </pc:grpChg>
      </pc:sldChg>
      <pc:sldChg chg="modSp del mod">
        <pc:chgData name="Abir Hadrich" userId="cff5cd34028697aa" providerId="LiveId" clId="{515592CD-C0CE-45B4-AE5C-2AEB471FF614}" dt="2023-06-08T18:22:12.333" v="58" actId="2696"/>
        <pc:sldMkLst>
          <pc:docMk/>
          <pc:sldMk cId="3291726411" sldId="296"/>
        </pc:sldMkLst>
        <pc:spChg chg="mod">
          <ac:chgData name="Abir Hadrich" userId="cff5cd34028697aa" providerId="LiveId" clId="{515592CD-C0CE-45B4-AE5C-2AEB471FF614}" dt="2023-06-07T23:11:25.604" v="14" actId="20577"/>
          <ac:spMkLst>
            <pc:docMk/>
            <pc:sldMk cId="3291726411" sldId="296"/>
            <ac:spMk id="4" creationId="{8C11B101-6F8B-0208-0B16-06A03E0BAC79}"/>
          </ac:spMkLst>
        </pc:spChg>
        <pc:picChg chg="mod">
          <ac:chgData name="Abir Hadrich" userId="cff5cd34028697aa" providerId="LiveId" clId="{515592CD-C0CE-45B4-AE5C-2AEB471FF614}" dt="2023-06-08T09:53:02.924" v="18" actId="14100"/>
          <ac:picMkLst>
            <pc:docMk/>
            <pc:sldMk cId="3291726411" sldId="296"/>
            <ac:picMk id="3" creationId="{363A566F-1428-44CF-8470-69DC7790A577}"/>
          </ac:picMkLst>
        </pc:picChg>
      </pc:sldChg>
      <pc:sldChg chg="modSp mod">
        <pc:chgData name="Abir Hadrich" userId="cff5cd34028697aa" providerId="LiveId" clId="{515592CD-C0CE-45B4-AE5C-2AEB471FF614}" dt="2023-06-08T19:02:30.600" v="108" actId="1076"/>
        <pc:sldMkLst>
          <pc:docMk/>
          <pc:sldMk cId="2035768849" sldId="300"/>
        </pc:sldMkLst>
        <pc:spChg chg="mod">
          <ac:chgData name="Abir Hadrich" userId="cff5cd34028697aa" providerId="LiveId" clId="{515592CD-C0CE-45B4-AE5C-2AEB471FF614}" dt="2023-06-08T19:02:30.600" v="108" actId="1076"/>
          <ac:spMkLst>
            <pc:docMk/>
            <pc:sldMk cId="2035768849" sldId="300"/>
            <ac:spMk id="5" creationId="{B96F3D0A-5C9F-4712-8429-7E0E65E0E607}"/>
          </ac:spMkLst>
        </pc:spChg>
        <pc:graphicFrameChg chg="modGraphic">
          <ac:chgData name="Abir Hadrich" userId="cff5cd34028697aa" providerId="LiveId" clId="{515592CD-C0CE-45B4-AE5C-2AEB471FF614}" dt="2023-06-08T19:02:09.792" v="104" actId="20577"/>
          <ac:graphicFrameMkLst>
            <pc:docMk/>
            <pc:sldMk cId="2035768849" sldId="300"/>
            <ac:graphicFrameMk id="2" creationId="{C2A4460F-6D3A-4511-9322-D6A356AED524}"/>
          </ac:graphicFrameMkLst>
        </pc:graphicFrameChg>
      </pc:sldChg>
      <pc:sldChg chg="addSp modSp mod modShow">
        <pc:chgData name="Abir Hadrich" userId="cff5cd34028697aa" providerId="LiveId" clId="{515592CD-C0CE-45B4-AE5C-2AEB471FF614}" dt="2023-06-08T19:11:12.670" v="114" actId="403"/>
        <pc:sldMkLst>
          <pc:docMk/>
          <pc:sldMk cId="3461821901" sldId="302"/>
        </pc:sldMkLst>
        <pc:spChg chg="mod">
          <ac:chgData name="Abir Hadrich" userId="cff5cd34028697aa" providerId="LiveId" clId="{515592CD-C0CE-45B4-AE5C-2AEB471FF614}" dt="2023-06-08T19:11:12.670" v="114" actId="403"/>
          <ac:spMkLst>
            <pc:docMk/>
            <pc:sldMk cId="3461821901" sldId="302"/>
            <ac:spMk id="4" creationId="{DEAA7006-34B4-4F1A-B3A1-DAC2B6EEE246}"/>
          </ac:spMkLst>
        </pc:spChg>
        <pc:graphicFrameChg chg="add modGraphic">
          <ac:chgData name="Abir Hadrich" userId="cff5cd34028697aa" providerId="LiveId" clId="{515592CD-C0CE-45B4-AE5C-2AEB471FF614}" dt="2023-06-08T09:56:46.474" v="19" actId="27309"/>
          <ac:graphicFrameMkLst>
            <pc:docMk/>
            <pc:sldMk cId="3461821901" sldId="302"/>
            <ac:graphicFrameMk id="5" creationId="{3350C831-967C-4B34-AC6A-0D4A49E4253E}"/>
          </ac:graphicFrameMkLst>
        </pc:graphicFrameChg>
      </pc:sldChg>
      <pc:sldChg chg="modSp mod">
        <pc:chgData name="Abir Hadrich" userId="cff5cd34028697aa" providerId="LiveId" clId="{515592CD-C0CE-45B4-AE5C-2AEB471FF614}" dt="2023-06-08T08:12:39.470" v="15" actId="1076"/>
        <pc:sldMkLst>
          <pc:docMk/>
          <pc:sldMk cId="3507486378" sldId="306"/>
        </pc:sldMkLst>
        <pc:spChg chg="mod">
          <ac:chgData name="Abir Hadrich" userId="cff5cd34028697aa" providerId="LiveId" clId="{515592CD-C0CE-45B4-AE5C-2AEB471FF614}" dt="2023-06-08T08:12:39.470" v="15" actId="1076"/>
          <ac:spMkLst>
            <pc:docMk/>
            <pc:sldMk cId="3507486378" sldId="306"/>
            <ac:spMk id="13" creationId="{6EB56D73-042C-422F-B538-DF9106731D97}"/>
          </ac:spMkLst>
        </pc:spChg>
      </pc:sldChg>
      <pc:sldChg chg="modSp mod">
        <pc:chgData name="Abir Hadrich" userId="cff5cd34028697aa" providerId="LiveId" clId="{515592CD-C0CE-45B4-AE5C-2AEB471FF614}" dt="2023-06-08T19:03:38.661" v="111" actId="14100"/>
        <pc:sldMkLst>
          <pc:docMk/>
          <pc:sldMk cId="4209425830" sldId="308"/>
        </pc:sldMkLst>
        <pc:spChg chg="mod">
          <ac:chgData name="Abir Hadrich" userId="cff5cd34028697aa" providerId="LiveId" clId="{515592CD-C0CE-45B4-AE5C-2AEB471FF614}" dt="2023-06-08T19:03:38.661" v="111" actId="14100"/>
          <ac:spMkLst>
            <pc:docMk/>
            <pc:sldMk cId="4209425830" sldId="308"/>
            <ac:spMk id="2" creationId="{62BA7A8B-A4BA-4942-830E-971D4F98012B}"/>
          </ac:spMkLst>
        </pc:spChg>
      </pc:sldChg>
      <pc:sldChg chg="modSp mod">
        <pc:chgData name="Abir Hadrich" userId="cff5cd34028697aa" providerId="LiveId" clId="{515592CD-C0CE-45B4-AE5C-2AEB471FF614}" dt="2023-06-07T23:07:58.465" v="13" actId="14100"/>
        <pc:sldMkLst>
          <pc:docMk/>
          <pc:sldMk cId="2905030477" sldId="312"/>
        </pc:sldMkLst>
        <pc:spChg chg="mod">
          <ac:chgData name="Abir Hadrich" userId="cff5cd34028697aa" providerId="LiveId" clId="{515592CD-C0CE-45B4-AE5C-2AEB471FF614}" dt="2023-06-07T23:07:06.608" v="3" actId="1076"/>
          <ac:spMkLst>
            <pc:docMk/>
            <pc:sldMk cId="2905030477" sldId="312"/>
            <ac:spMk id="14" creationId="{C3268055-B95D-A59F-1AD7-AC2889D5CCA6}"/>
          </ac:spMkLst>
        </pc:spChg>
        <pc:spChg chg="mod">
          <ac:chgData name="Abir Hadrich" userId="cff5cd34028697aa" providerId="LiveId" clId="{515592CD-C0CE-45B4-AE5C-2AEB471FF614}" dt="2023-06-07T23:07:55.004" v="12" actId="1076"/>
          <ac:spMkLst>
            <pc:docMk/>
            <pc:sldMk cId="2905030477" sldId="312"/>
            <ac:spMk id="16" creationId="{459073A8-D5B3-AF46-F666-9C33DB92CFC1}"/>
          </ac:spMkLst>
        </pc:spChg>
        <pc:spChg chg="mod">
          <ac:chgData name="Abir Hadrich" userId="cff5cd34028697aa" providerId="LiveId" clId="{515592CD-C0CE-45B4-AE5C-2AEB471FF614}" dt="2023-06-07T23:07:12.143" v="4" actId="1076"/>
          <ac:spMkLst>
            <pc:docMk/>
            <pc:sldMk cId="2905030477" sldId="312"/>
            <ac:spMk id="17" creationId="{1FDC5AC1-4B98-49FD-8CC1-49AFF4FE8374}"/>
          </ac:spMkLst>
        </pc:spChg>
        <pc:spChg chg="mod">
          <ac:chgData name="Abir Hadrich" userId="cff5cd34028697aa" providerId="LiveId" clId="{515592CD-C0CE-45B4-AE5C-2AEB471FF614}" dt="2023-06-07T23:07:32.787" v="9" actId="1076"/>
          <ac:spMkLst>
            <pc:docMk/>
            <pc:sldMk cId="2905030477" sldId="312"/>
            <ac:spMk id="20" creationId="{8494E9D7-7336-3711-DC26-59D34FEAF7E5}"/>
          </ac:spMkLst>
        </pc:spChg>
        <pc:cxnChg chg="mod">
          <ac:chgData name="Abir Hadrich" userId="cff5cd34028697aa" providerId="LiveId" clId="{515592CD-C0CE-45B4-AE5C-2AEB471FF614}" dt="2023-06-07T23:07:58.465" v="13" actId="14100"/>
          <ac:cxnSpMkLst>
            <pc:docMk/>
            <pc:sldMk cId="2905030477" sldId="312"/>
            <ac:cxnSpMk id="11" creationId="{51CC3984-D49A-D2ED-8034-BAE1A7C0FB76}"/>
          </ac:cxnSpMkLst>
        </pc:cxnChg>
        <pc:cxnChg chg="mod">
          <ac:chgData name="Abir Hadrich" userId="cff5cd34028697aa" providerId="LiveId" clId="{515592CD-C0CE-45B4-AE5C-2AEB471FF614}" dt="2023-06-07T23:07:42.427" v="10" actId="14100"/>
          <ac:cxnSpMkLst>
            <pc:docMk/>
            <pc:sldMk cId="2905030477" sldId="312"/>
            <ac:cxnSpMk id="18" creationId="{F7654D4F-8B61-56D6-C89C-16D06620F94A}"/>
          </ac:cxnSpMkLst>
        </pc:cxnChg>
      </pc:sldChg>
      <pc:sldChg chg="modSp add mod">
        <pc:chgData name="Abir Hadrich" userId="cff5cd34028697aa" providerId="LiveId" clId="{515592CD-C0CE-45B4-AE5C-2AEB471FF614}" dt="2023-06-08T19:00:15.709" v="96" actId="1076"/>
        <pc:sldMkLst>
          <pc:docMk/>
          <pc:sldMk cId="1197479250" sldId="313"/>
        </pc:sldMkLst>
        <pc:spChg chg="mod">
          <ac:chgData name="Abir Hadrich" userId="cff5cd34028697aa" providerId="LiveId" clId="{515592CD-C0CE-45B4-AE5C-2AEB471FF614}" dt="2023-06-08T19:00:15.709" v="96" actId="1076"/>
          <ac:spMkLst>
            <pc:docMk/>
            <pc:sldMk cId="1197479250" sldId="313"/>
            <ac:spMk id="16" creationId="{570462AA-04E0-914B-8DB0-10B74F56C8D6}"/>
          </ac:spMkLst>
        </pc:spChg>
        <pc:grpChg chg="mod">
          <ac:chgData name="Abir Hadrich" userId="cff5cd34028697aa" providerId="LiveId" clId="{515592CD-C0CE-45B4-AE5C-2AEB471FF614}" dt="2023-06-08T19:00:12.689" v="95" actId="1076"/>
          <ac:grpSpMkLst>
            <pc:docMk/>
            <pc:sldMk cId="1197479250" sldId="313"/>
            <ac:grpSpMk id="14" creationId="{6F86B38E-348A-6519-9C02-BC3983DE3F93}"/>
          </ac:grpSpMkLst>
        </pc:grpChg>
      </pc:sldChg>
      <pc:sldChg chg="add">
        <pc:chgData name="Abir Hadrich" userId="cff5cd34028697aa" providerId="LiveId" clId="{515592CD-C0CE-45B4-AE5C-2AEB471FF614}" dt="2023-06-08T18:22:05.481" v="56" actId="2890"/>
        <pc:sldMkLst>
          <pc:docMk/>
          <pc:sldMk cId="3770181371" sldId="314"/>
        </pc:sldMkLst>
      </pc:sldChg>
      <pc:sldChg chg="add del">
        <pc:chgData name="Abir Hadrich" userId="cff5cd34028697aa" providerId="LiveId" clId="{515592CD-C0CE-45B4-AE5C-2AEB471FF614}" dt="2023-06-08T18:22:17.180" v="59" actId="2696"/>
        <pc:sldMkLst>
          <pc:docMk/>
          <pc:sldMk cId="2736192979" sldId="31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661786417322834E-2"/>
          <c:y val="3.1183684105334394E-2"/>
          <c:w val="0.91740071358267716"/>
          <c:h val="0.8418537252796675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Middle-Aged People with AD( In millions)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CA4F753-BB42-4AAF-B195-BDD34448E928}" type="VALUE">
                      <a:rPr lang="en-US" sz="1400" b="1"/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solidFill>
                  <a:schemeClr val="lt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ellipse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6.2560115844254638E-2"/>
                      <c:h val="4.784975340234651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3F0-4EEF-895F-06B4587B1B3E}"/>
                </c:ext>
              </c:extLst>
            </c:dLbl>
            <c:dLbl>
              <c:idx val="1"/>
              <c:layout>
                <c:manualLayout>
                  <c:x val="-2.0414185531496064E-2"/>
                  <c:y val="-2.2980375062722991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782474D-D09C-45B4-9D93-26BECCE39846}" type="VALUE">
                      <a:rPr lang="en-US" sz="1400" b="1"/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ellipse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4.582812499999999E-2"/>
                      <c:h val="3.584774631842111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3F0-4EEF-895F-06B4587B1B3E}"/>
                </c:ext>
              </c:extLst>
            </c:dLbl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2050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7.8</c:v>
                </c:pt>
                <c:pt idx="1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55-4653-B5F5-2A5CF4BF9B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 (in billions of USD)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6.4249938484251964E-2"/>
                  <c:y val="2.501962198452128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70B95D7-8310-4400-930D-CAAA398A5C71}" type="VALUE">
                      <a:rPr lang="en-US" sz="1400" b="1" baseline="0"/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9820250984251963E-2"/>
                      <c:h val="5.177343431511845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3F0-4EEF-895F-06B4587B1B3E}"/>
                </c:ext>
              </c:extLst>
            </c:dLbl>
            <c:dLbl>
              <c:idx val="1"/>
              <c:layout>
                <c:manualLayout>
                  <c:x val="-4.0046874999999996E-2"/>
                  <c:y val="-2.180840786119538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176BECC-7FBC-4AC3-9EEE-7B34EA428EB4}" type="VALUE">
                      <a:rPr lang="en-US" sz="1400" b="1" baseline="0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4781250000000002E-2"/>
                      <c:h val="4.596093467267872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3F0-4EEF-895F-06B4587B1B3E}"/>
                </c:ext>
              </c:extLst>
            </c:dLbl>
            <c:spPr>
              <a:noFill/>
              <a:ln>
                <a:solidFill>
                  <a:schemeClr val="accent2">
                    <a:lumMod val="75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2050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321</c:v>
                </c:pt>
                <c:pt idx="1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55-4653-B5F5-2A5CF4BF9B7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84640895"/>
        <c:axId val="284639647"/>
      </c:lineChart>
      <c:catAx>
        <c:axId val="284640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639647"/>
        <c:crosses val="autoZero"/>
        <c:auto val="1"/>
        <c:lblAlgn val="ctr"/>
        <c:lblOffset val="100"/>
        <c:noMultiLvlLbl val="0"/>
      </c:catAx>
      <c:valAx>
        <c:axId val="284639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640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9354D-4428-44E4-8EFF-2C069655AD50}" type="datetimeFigureOut"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6C3A2-B2CB-4D6A-B118-C7CF243A14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77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6C3A2-B2CB-4D6A-B118-C7CF243A14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6C3A2-B2CB-4D6A-B118-C7CF243A14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14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6C3A2-B2CB-4D6A-B118-C7CF243A14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1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6C3A2-B2CB-4D6A-B118-C7CF243A14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5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6C3A2-B2CB-4D6A-B118-C7CF243A14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6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6C3A2-B2CB-4D6A-B118-C7CF243A149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2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6C3A2-B2CB-4D6A-B118-C7CF243A14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54353" y="67702"/>
            <a:ext cx="7425731" cy="1170675"/>
          </a:xfrm>
        </p:spPr>
        <p:txBody>
          <a:bodyPr/>
          <a:lstStyle/>
          <a:p>
            <a:r>
              <a:rPr lang="fr-FR" sz="4000" b="1" dirty="0">
                <a:solidFill>
                  <a:schemeClr val="accent1"/>
                </a:solidFill>
                <a:latin typeface="Rockwell"/>
                <a:ea typeface="+mj-lt"/>
                <a:cs typeface="+mj-lt"/>
              </a:rPr>
              <a:t>Final  Year  Project</a:t>
            </a:r>
            <a:endParaRPr lang="en-US" sz="4000" b="1" dirty="0">
              <a:solidFill>
                <a:schemeClr val="accent1"/>
              </a:solidFill>
              <a:latin typeface="Rockwell"/>
              <a:ea typeface="+mj-lt"/>
              <a:cs typeface="+mj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39886" y="2806674"/>
            <a:ext cx="11994550" cy="86577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rtl="1"/>
            <a:r>
              <a:rPr lang="fr-FR" sz="3900" b="1" dirty="0">
                <a:solidFill>
                  <a:srgbClr val="FF0000"/>
                </a:solidFill>
                <a:ea typeface="Calibri"/>
                <a:cs typeface="Calibri"/>
              </a:rPr>
              <a:t>Alzheimer's Disease Recognition Using Machine Learning</a:t>
            </a:r>
            <a:endParaRPr lang="fr-FR" sz="3500" b="1" dirty="0">
              <a:solidFill>
                <a:srgbClr val="000000"/>
              </a:solidFill>
              <a:ea typeface="Calibri"/>
              <a:cs typeface="Calibri"/>
            </a:endParaRPr>
          </a:p>
          <a:p>
            <a:pPr rtl="1"/>
            <a:r>
              <a:rPr lang="fr-FR" sz="2800" b="1" dirty="0">
                <a:solidFill>
                  <a:srgbClr val="000000"/>
                </a:solidFill>
                <a:ea typeface="Calibri"/>
                <a:cs typeface="Calibri"/>
              </a:rPr>
              <a:t>                         </a:t>
            </a:r>
          </a:p>
          <a:p>
            <a:pPr rtl="1"/>
            <a:endParaRPr lang="fr-FR" sz="2800" b="1" dirty="0">
              <a:solidFill>
                <a:srgbClr val="FF0000"/>
              </a:solidFill>
              <a:ea typeface="Calibri"/>
              <a:cs typeface="Calibri"/>
            </a:endParaRPr>
          </a:p>
          <a:p>
            <a:pPr rtl="1"/>
            <a:endParaRPr lang="fr-FR" sz="2800" b="1" dirty="0">
              <a:solidFill>
                <a:srgbClr val="FF0000"/>
              </a:solidFill>
              <a:ea typeface="Calibri"/>
              <a:cs typeface="Calibri"/>
            </a:endParaRPr>
          </a:p>
          <a:p>
            <a:pPr rtl="1"/>
            <a:endParaRPr lang="fr-FR" dirty="0"/>
          </a:p>
          <a:p>
            <a:pPr rtl="1"/>
            <a:endParaRPr lang="fr-FR" sz="2000" b="1" dirty="0">
              <a:ea typeface="+mn-lt"/>
              <a:cs typeface="+mn-lt"/>
            </a:endParaRPr>
          </a:p>
          <a:p>
            <a:pPr rtl="1"/>
            <a:endParaRPr lang="fr-FR" dirty="0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9BFB6F-6F70-CC4A-94F6-9A95EB81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843" y="67702"/>
            <a:ext cx="1868707" cy="1813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70E71-C47E-0AB5-42BA-18FED8ECE2F7}"/>
              </a:ext>
            </a:extLst>
          </p:cNvPr>
          <p:cNvSpPr txBox="1"/>
          <p:nvPr/>
        </p:nvSpPr>
        <p:spPr>
          <a:xfrm>
            <a:off x="559191" y="5119859"/>
            <a:ext cx="4139845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 dirty="0">
                <a:cs typeface="Calibri"/>
              </a:rPr>
              <a:t>                                              </a:t>
            </a:r>
            <a:r>
              <a:rPr lang="fr-FR" sz="2800" dirty="0">
                <a:cs typeface="Calibri"/>
              </a:rPr>
              <a:t>   </a:t>
            </a:r>
            <a:r>
              <a:rPr lang="fr-FR" sz="2400" dirty="0">
                <a:cs typeface="Calibri"/>
              </a:rPr>
              <a:t>Presented by: </a:t>
            </a:r>
            <a:endParaRPr lang="en-US" sz="2400" dirty="0">
              <a:cs typeface="Calibri"/>
            </a:endParaRPr>
          </a:p>
          <a:p>
            <a:r>
              <a:rPr lang="fr-FR" sz="2400" dirty="0">
                <a:cs typeface="Calibri"/>
              </a:rPr>
              <a:t>Abir Hadrich</a:t>
            </a:r>
            <a:endParaRPr lang="en-US" sz="2400" dirty="0"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BB5BF-0871-474E-8554-0612293528DE}"/>
              </a:ext>
            </a:extLst>
          </p:cNvPr>
          <p:cNvSpPr txBox="1"/>
          <p:nvPr/>
        </p:nvSpPr>
        <p:spPr>
          <a:xfrm>
            <a:off x="3954848" y="5064203"/>
            <a:ext cx="4282303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cs typeface="Calibri"/>
              </a:rPr>
              <a:t>                                              </a:t>
            </a:r>
            <a:r>
              <a:rPr lang="fr-FR" sz="2800" dirty="0">
                <a:cs typeface="Calibri"/>
              </a:rPr>
              <a:t>   </a:t>
            </a:r>
          </a:p>
          <a:p>
            <a:pPr algn="ctr"/>
            <a:r>
              <a:rPr lang="en-US" sz="2400" dirty="0">
                <a:cs typeface="Calibri"/>
              </a:rPr>
              <a:t>Academic year:</a:t>
            </a:r>
          </a:p>
          <a:p>
            <a:pPr algn="ctr"/>
            <a:r>
              <a:rPr lang="en-US" sz="2400" dirty="0">
                <a:cs typeface="Calibri"/>
              </a:rPr>
              <a:t>2022/2023</a:t>
            </a: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A38D6-B017-4C79-A431-042D0BD673C1}"/>
              </a:ext>
            </a:extLst>
          </p:cNvPr>
          <p:cNvSpPr txBox="1"/>
          <p:nvPr/>
        </p:nvSpPr>
        <p:spPr>
          <a:xfrm>
            <a:off x="9039159" y="5033426"/>
            <a:ext cx="413984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 dirty="0">
                <a:cs typeface="Calibri"/>
              </a:rPr>
              <a:t>                                              </a:t>
            </a:r>
            <a:r>
              <a:rPr lang="fr-FR" sz="2800" dirty="0">
                <a:cs typeface="Calibri"/>
              </a:rPr>
              <a:t>    </a:t>
            </a:r>
            <a:r>
              <a:rPr lang="en-US" sz="2400" dirty="0">
                <a:cs typeface="Calibri"/>
              </a:rPr>
              <a:t>Supervised by:</a:t>
            </a:r>
          </a:p>
          <a:p>
            <a:r>
              <a:rPr lang="en-US" sz="2400" dirty="0">
                <a:cs typeface="Calibri"/>
              </a:rPr>
              <a:t>Mr. Yassine Ben Ayed</a:t>
            </a: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5FF6C0-99C1-4935-87E9-AC1411545B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0" y="48943"/>
            <a:ext cx="1694990" cy="18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982609-F2F3-8F4C-7735-60077479ED96}"/>
              </a:ext>
            </a:extLst>
          </p:cNvPr>
          <p:cNvGrpSpPr/>
          <p:nvPr/>
        </p:nvGrpSpPr>
        <p:grpSpPr>
          <a:xfrm>
            <a:off x="3091330" y="2097260"/>
            <a:ext cx="6009339" cy="134985"/>
            <a:chOff x="3513444" y="2621851"/>
            <a:chExt cx="7868558" cy="176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ECC899-C19D-7833-86EB-12576B0B0759}"/>
                </a:ext>
              </a:extLst>
            </p:cNvPr>
            <p:cNvSpPr/>
            <p:nvPr/>
          </p:nvSpPr>
          <p:spPr>
            <a:xfrm>
              <a:off x="6140530" y="2621851"/>
              <a:ext cx="2627086" cy="176748"/>
            </a:xfrm>
            <a:prstGeom prst="rect">
              <a:avLst/>
            </a:prstGeom>
            <a:solidFill>
              <a:srgbClr val="FE8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389628-8267-1725-14DF-15F2E947B8BC}"/>
                </a:ext>
              </a:extLst>
            </p:cNvPr>
            <p:cNvSpPr/>
            <p:nvPr/>
          </p:nvSpPr>
          <p:spPr>
            <a:xfrm>
              <a:off x="3513444" y="2621851"/>
              <a:ext cx="2627086" cy="176748"/>
            </a:xfrm>
            <a:prstGeom prst="rect">
              <a:avLst/>
            </a:pr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FDE51E-E20E-B332-CA3C-AB0E390D497F}"/>
                </a:ext>
              </a:extLst>
            </p:cNvPr>
            <p:cNvSpPr/>
            <p:nvPr/>
          </p:nvSpPr>
          <p:spPr>
            <a:xfrm>
              <a:off x="8754916" y="2621851"/>
              <a:ext cx="2627086" cy="176748"/>
            </a:xfrm>
            <a:prstGeom prst="rect">
              <a:avLst/>
            </a:prstGeom>
            <a:solidFill>
              <a:srgbClr val="A1B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41B354-C776-37C4-F2BB-F1CC19F6E202}"/>
              </a:ext>
            </a:extLst>
          </p:cNvPr>
          <p:cNvGrpSpPr/>
          <p:nvPr/>
        </p:nvGrpSpPr>
        <p:grpSpPr>
          <a:xfrm>
            <a:off x="3091517" y="3829438"/>
            <a:ext cx="6009339" cy="136331"/>
            <a:chOff x="2693696" y="4435841"/>
            <a:chExt cx="7868558" cy="1785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C9D028-8A43-527B-0E08-40C68774E2E0}"/>
                </a:ext>
              </a:extLst>
            </p:cNvPr>
            <p:cNvSpPr/>
            <p:nvPr/>
          </p:nvSpPr>
          <p:spPr>
            <a:xfrm>
              <a:off x="5320782" y="4437603"/>
              <a:ext cx="2627086" cy="176748"/>
            </a:xfrm>
            <a:prstGeom prst="rect">
              <a:avLst/>
            </a:prstGeom>
            <a:solidFill>
              <a:srgbClr val="D43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75329D-B9EA-4D21-03E0-06E447A40CFA}"/>
                </a:ext>
              </a:extLst>
            </p:cNvPr>
            <p:cNvSpPr/>
            <p:nvPr/>
          </p:nvSpPr>
          <p:spPr>
            <a:xfrm>
              <a:off x="2693696" y="4437603"/>
              <a:ext cx="2627086" cy="176748"/>
            </a:xfrm>
            <a:prstGeom prst="rect">
              <a:avLst/>
            </a:prstGeom>
            <a:solidFill>
              <a:srgbClr val="01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9C2817C-8D95-643B-6325-4CE2E3C4DB5E}"/>
                </a:ext>
              </a:extLst>
            </p:cNvPr>
            <p:cNvSpPr/>
            <p:nvPr/>
          </p:nvSpPr>
          <p:spPr>
            <a:xfrm>
              <a:off x="7935168" y="4435841"/>
              <a:ext cx="2627086" cy="176748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A63414D-584E-E039-8D94-B57E399851D2}"/>
              </a:ext>
            </a:extLst>
          </p:cNvPr>
          <p:cNvSpPr txBox="1"/>
          <p:nvPr/>
        </p:nvSpPr>
        <p:spPr>
          <a:xfrm>
            <a:off x="3262386" y="2582270"/>
            <a:ext cx="60242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i="1" dirty="0">
                <a:latin typeface="Times New Roman"/>
                <a:cs typeface="Calibri"/>
              </a:rPr>
              <a:t>Related Work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1CAAAD-EB2F-4759-8E49-8EF7BEE5AAD1}"/>
              </a:ext>
            </a:extLst>
          </p:cNvPr>
          <p:cNvSpPr/>
          <p:nvPr/>
        </p:nvSpPr>
        <p:spPr>
          <a:xfrm>
            <a:off x="11330251" y="6148611"/>
            <a:ext cx="552659" cy="49739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349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242406-EEC8-E1BD-3557-DA46747738D6}"/>
              </a:ext>
            </a:extLst>
          </p:cNvPr>
          <p:cNvSpPr txBox="1"/>
          <p:nvPr/>
        </p:nvSpPr>
        <p:spPr>
          <a:xfrm>
            <a:off x="2312463" y="180870"/>
            <a:ext cx="78043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Artificial Intelligence:</a:t>
            </a:r>
          </a:p>
          <a:p>
            <a:pPr algn="ctr"/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Machine Learning vs Deep Learning </a:t>
            </a:r>
            <a:endParaRPr lang="en-US" sz="2400" dirty="0">
              <a:solidFill>
                <a:schemeClr val="accent1">
                  <a:lumMod val="75000"/>
                </a:schemeClr>
              </a:solidFill>
              <a:cs typeface="Calibri" panose="020F050202020403020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DFA15A3-73E6-9EAB-F83E-224EAE33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28" y="1955113"/>
            <a:ext cx="9916343" cy="445237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0A1A115-6E49-4E46-8B68-614721ADB97B}"/>
              </a:ext>
            </a:extLst>
          </p:cNvPr>
          <p:cNvSpPr/>
          <p:nvPr/>
        </p:nvSpPr>
        <p:spPr>
          <a:xfrm>
            <a:off x="11273051" y="6127845"/>
            <a:ext cx="754825" cy="64976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993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545DF0-0979-6D53-A44A-5AED3C1E576E}"/>
              </a:ext>
            </a:extLst>
          </p:cNvPr>
          <p:cNvSpPr txBox="1"/>
          <p:nvPr/>
        </p:nvSpPr>
        <p:spPr>
          <a:xfrm>
            <a:off x="2982901" y="125245"/>
            <a:ext cx="602425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cs typeface="Calibri"/>
              </a:rPr>
              <a:t>Machine Learning</a:t>
            </a:r>
            <a:endParaRPr lang="en-US" sz="2400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CB813-8F28-E6A7-782B-D419D407FBF9}"/>
              </a:ext>
            </a:extLst>
          </p:cNvPr>
          <p:cNvSpPr txBox="1"/>
          <p:nvPr/>
        </p:nvSpPr>
        <p:spPr>
          <a:xfrm>
            <a:off x="0" y="491630"/>
            <a:ext cx="41938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 - Comparative Table: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066B91C-F58B-42B3-A4E9-C8D56FC54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70049"/>
              </p:ext>
            </p:extLst>
          </p:nvPr>
        </p:nvGraphicFramePr>
        <p:xfrm>
          <a:off x="120578" y="981598"/>
          <a:ext cx="11969963" cy="5578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094">
                  <a:extLst>
                    <a:ext uri="{9D8B030D-6E8A-4147-A177-3AD203B41FA5}">
                      <a16:colId xmlns:a16="http://schemas.microsoft.com/office/drawing/2014/main" val="3388658799"/>
                    </a:ext>
                  </a:extLst>
                </a:gridCol>
                <a:gridCol w="851642">
                  <a:extLst>
                    <a:ext uri="{9D8B030D-6E8A-4147-A177-3AD203B41FA5}">
                      <a16:colId xmlns:a16="http://schemas.microsoft.com/office/drawing/2014/main" val="3287927002"/>
                    </a:ext>
                  </a:extLst>
                </a:gridCol>
                <a:gridCol w="2552246">
                  <a:extLst>
                    <a:ext uri="{9D8B030D-6E8A-4147-A177-3AD203B41FA5}">
                      <a16:colId xmlns:a16="http://schemas.microsoft.com/office/drawing/2014/main" val="376754853"/>
                    </a:ext>
                  </a:extLst>
                </a:gridCol>
                <a:gridCol w="1864222">
                  <a:extLst>
                    <a:ext uri="{9D8B030D-6E8A-4147-A177-3AD203B41FA5}">
                      <a16:colId xmlns:a16="http://schemas.microsoft.com/office/drawing/2014/main" val="3886358207"/>
                    </a:ext>
                  </a:extLst>
                </a:gridCol>
                <a:gridCol w="2548895">
                  <a:extLst>
                    <a:ext uri="{9D8B030D-6E8A-4147-A177-3AD203B41FA5}">
                      <a16:colId xmlns:a16="http://schemas.microsoft.com/office/drawing/2014/main" val="3487200208"/>
                    </a:ext>
                  </a:extLst>
                </a:gridCol>
                <a:gridCol w="1571864">
                  <a:extLst>
                    <a:ext uri="{9D8B030D-6E8A-4147-A177-3AD203B41FA5}">
                      <a16:colId xmlns:a16="http://schemas.microsoft.com/office/drawing/2014/main" val="2565286326"/>
                    </a:ext>
                  </a:extLst>
                </a:gridCol>
              </a:tblGrid>
              <a:tr h="1019841"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Reference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Features Extraction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Classification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  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863668"/>
                  </a:ext>
                </a:extLst>
              </a:tr>
              <a:tr h="1228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noProof="0" dirty="0"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 err="1">
                          <a:effectLst/>
                          <a:latin typeface="+mn-lt"/>
                        </a:rPr>
                        <a:t>Liu.M</a:t>
                      </a:r>
                      <a:r>
                        <a:rPr lang="en-US" sz="1800" b="0" i="0" u="none" strike="noStrike" noProof="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effectLst/>
                          <a:latin typeface="+mn-lt"/>
                        </a:rPr>
                        <a:t>Li.F</a:t>
                      </a:r>
                      <a:r>
                        <a:rPr lang="en-US" sz="1800" b="0" i="0" u="none" strike="noStrike" noProof="0" dirty="0">
                          <a:effectLst/>
                          <a:latin typeface="+mn-lt"/>
                        </a:rPr>
                        <a:t>,  and Al.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 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lvl="0" algn="ctr"/>
                      <a:r>
                        <a:rPr lang="en-US" dirty="0"/>
                        <a:t>Convolutional Neural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Multi Layer Perceptron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Alzheimer’s disease neuroimaging initiative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92.5% AD/NC,</a:t>
                      </a:r>
                    </a:p>
                    <a:p>
                      <a:r>
                        <a:rPr lang="en-US" dirty="0"/>
                        <a:t>77.5%MCI/NC,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40558"/>
                  </a:ext>
                </a:extLst>
              </a:tr>
              <a:tr h="11580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 err="1"/>
                        <a:t>Bansal.D</a:t>
                      </a:r>
                      <a:r>
                        <a:rPr lang="en-US" dirty="0"/>
                        <a:t> , </a:t>
                      </a:r>
                      <a:r>
                        <a:rPr lang="en-US" dirty="0" err="1"/>
                        <a:t>Khanna.k</a:t>
                      </a:r>
                      <a:r>
                        <a:rPr lang="en-US" dirty="0"/>
                        <a:t> , and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 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Bag of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Support Vector Machines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   Alzheimer’s disease neuroimaging initiative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657951"/>
                  </a:ext>
                </a:extLst>
              </a:tr>
              <a:tr h="1228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Raju.M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Gopi.V</a:t>
                      </a:r>
                      <a:r>
                        <a:rPr lang="en-US" dirty="0"/>
                        <a:t>, and Al.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2021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Convolutional Neural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Multi Layer Perceptron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Alzheimer’s disease neuroimaging initiative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96.66%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50343"/>
                  </a:ext>
                </a:extLst>
              </a:tr>
              <a:tr h="9446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Tian. J, </a:t>
                      </a:r>
                      <a:r>
                        <a:rPr lang="en-US" dirty="0" err="1"/>
                        <a:t>Smith.G</a:t>
                      </a:r>
                      <a:r>
                        <a:rPr lang="en-US" dirty="0"/>
                        <a:t>, and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Convolutional Neural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Support Vector Machines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UK Biobank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82.44%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79926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8DC5CD5A-54EB-4E58-BCC5-CE82093CB383}"/>
              </a:ext>
            </a:extLst>
          </p:cNvPr>
          <p:cNvSpPr/>
          <p:nvPr/>
        </p:nvSpPr>
        <p:spPr>
          <a:xfrm>
            <a:off x="11232292" y="6042454"/>
            <a:ext cx="858249" cy="7150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3382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0EE0F2-ABC5-BF06-D71A-1F025955DFAD}"/>
              </a:ext>
            </a:extLst>
          </p:cNvPr>
          <p:cNvSpPr txBox="1"/>
          <p:nvPr/>
        </p:nvSpPr>
        <p:spPr>
          <a:xfrm>
            <a:off x="2926896" y="98172"/>
            <a:ext cx="602425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cs typeface="Calibri"/>
              </a:rPr>
              <a:t>Deep Learning</a:t>
            </a:r>
            <a:endParaRPr lang="en-US" sz="2400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08D47-BCD5-3C51-FA25-27142EA6120E}"/>
              </a:ext>
            </a:extLst>
          </p:cNvPr>
          <p:cNvSpPr txBox="1"/>
          <p:nvPr/>
        </p:nvSpPr>
        <p:spPr>
          <a:xfrm>
            <a:off x="154618" y="559837"/>
            <a:ext cx="47501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– Comparative Table:</a:t>
            </a:r>
          </a:p>
          <a:p>
            <a:endParaRPr lang="en-US" sz="2400" b="1" i="1" dirty="0">
              <a:solidFill>
                <a:schemeClr val="accent2"/>
              </a:solidFill>
              <a:latin typeface="Times New Roman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7E255B-8DCD-A723-0891-AECCA9D61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25605"/>
              </p:ext>
            </p:extLst>
          </p:nvPr>
        </p:nvGraphicFramePr>
        <p:xfrm>
          <a:off x="154618" y="1052152"/>
          <a:ext cx="11882763" cy="57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756">
                  <a:extLst>
                    <a:ext uri="{9D8B030D-6E8A-4147-A177-3AD203B41FA5}">
                      <a16:colId xmlns:a16="http://schemas.microsoft.com/office/drawing/2014/main" val="1357735472"/>
                    </a:ext>
                  </a:extLst>
                </a:gridCol>
                <a:gridCol w="779114">
                  <a:extLst>
                    <a:ext uri="{9D8B030D-6E8A-4147-A177-3AD203B41FA5}">
                      <a16:colId xmlns:a16="http://schemas.microsoft.com/office/drawing/2014/main" val="308141174"/>
                    </a:ext>
                  </a:extLst>
                </a:gridCol>
                <a:gridCol w="3110624">
                  <a:extLst>
                    <a:ext uri="{9D8B030D-6E8A-4147-A177-3AD203B41FA5}">
                      <a16:colId xmlns:a16="http://schemas.microsoft.com/office/drawing/2014/main" val="2999759736"/>
                    </a:ext>
                  </a:extLst>
                </a:gridCol>
                <a:gridCol w="2411604">
                  <a:extLst>
                    <a:ext uri="{9D8B030D-6E8A-4147-A177-3AD203B41FA5}">
                      <a16:colId xmlns:a16="http://schemas.microsoft.com/office/drawing/2014/main" val="1831942247"/>
                    </a:ext>
                  </a:extLst>
                </a:gridCol>
                <a:gridCol w="1710367">
                  <a:extLst>
                    <a:ext uri="{9D8B030D-6E8A-4147-A177-3AD203B41FA5}">
                      <a16:colId xmlns:a16="http://schemas.microsoft.com/office/drawing/2014/main" val="715234360"/>
                    </a:ext>
                  </a:extLst>
                </a:gridCol>
                <a:gridCol w="1545298">
                  <a:extLst>
                    <a:ext uri="{9D8B030D-6E8A-4147-A177-3AD203B41FA5}">
                      <a16:colId xmlns:a16="http://schemas.microsoft.com/office/drawing/2014/main" val="1091320801"/>
                    </a:ext>
                  </a:extLst>
                </a:gridCol>
              </a:tblGrid>
              <a:tr h="1043171">
                <a:tc>
                  <a:txBody>
                    <a:bodyPr/>
                    <a:lstStyle/>
                    <a:p>
                      <a:pPr lvl="1" fontAlgn="b"/>
                      <a:r>
                        <a:rPr lang="en-US" sz="2000" i="1" dirty="0">
                          <a:solidFill>
                            <a:schemeClr val="tx1"/>
                          </a:solidFill>
                          <a:effectLst/>
                        </a:rPr>
                        <a:t>Reference</a:t>
                      </a:r>
                    </a:p>
                    <a:p>
                      <a:pPr lvl="1" fontAlgn="b"/>
                      <a:endParaRPr lang="en-US" sz="2000" i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000" i="1" dirty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</a:p>
                    <a:p>
                      <a:pPr lvl="0" algn="ctr" fontAlgn="b"/>
                      <a:endParaRPr lang="en-US" sz="2000" i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 i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fontAlgn="b"/>
                      <a:r>
                        <a:rPr lang="en-US" sz="2000" i="1" dirty="0">
                          <a:solidFill>
                            <a:schemeClr val="tx1"/>
                          </a:solidFill>
                          <a:effectLst/>
                        </a:rPr>
                        <a:t>Extraction Features Method</a:t>
                      </a:r>
                    </a:p>
                    <a:p>
                      <a:pPr fontAlgn="b"/>
                      <a:endParaRPr lang="en-US" sz="2000" i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i="1" dirty="0">
                          <a:solidFill>
                            <a:schemeClr val="tx1"/>
                          </a:solidFill>
                          <a:effectLst/>
                        </a:rPr>
                        <a:t>Classification Method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Dataset</a:t>
                      </a:r>
                    </a:p>
                    <a:p>
                      <a:pPr lvl="0" algn="ctr">
                        <a:buNone/>
                      </a:pPr>
                      <a:endParaRPr lang="en-US" sz="2000" b="1" i="1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1" i="1" u="none" strike="noStrike" noProof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Accuracy</a:t>
                      </a:r>
                    </a:p>
                    <a:p>
                      <a:pPr lvl="0" algn="ctr">
                        <a:buNone/>
                      </a:pPr>
                      <a:endParaRPr lang="en-US" sz="2000" b="1" i="1" u="none" strike="noStrike" noProof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925869"/>
                  </a:ext>
                </a:extLst>
              </a:tr>
              <a:tr h="1557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effectLst/>
                        </a:rPr>
                        <a:t>Shen.T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Jiang.J</a:t>
                      </a:r>
                      <a:r>
                        <a:rPr lang="en-US" dirty="0">
                          <a:effectLst/>
                        </a:rPr>
                        <a:t> and Al 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sz="18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endParaRPr lang="en-US" sz="18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Deep Belief Network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Support Vector Machines</a:t>
                      </a:r>
                    </a:p>
                    <a:p>
                      <a:pPr lvl="1" algn="l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Alzheimer’s Disease Neuroimaging Initiative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25349"/>
                  </a:ext>
                </a:extLst>
              </a:tr>
              <a:tr h="153167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Fu'adah.Y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, 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Wijayanto.I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,</a:t>
                      </a: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Al</a:t>
                      </a:r>
                      <a:endParaRPr lang="en-US" dirty="0"/>
                    </a:p>
                    <a:p>
                      <a:pPr lvl="0" algn="l">
                        <a:buNone/>
                      </a:pPr>
                      <a:endParaRPr lang="en-US" sz="18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Convolutional Neural Network</a:t>
                      </a:r>
                      <a:endParaRPr lang="en-US" sz="1800" b="0" i="0" u="none" strike="noStrike" noProof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</a:endParaRPr>
                    </a:p>
                    <a:p>
                      <a:pPr lvl="0" algn="ctr">
                        <a:buNone/>
                      </a:pPr>
                      <a:endParaRPr lang="en-US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/>
                      <a:r>
                        <a:rPr lang="en-US" dirty="0">
                          <a:effectLst/>
                        </a:rPr>
                        <a:t>Multi Layer Perceptron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 dataset(4 class of images) </a:t>
                      </a:r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03146"/>
                  </a:ext>
                </a:extLst>
              </a:tr>
              <a:tr h="15756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Tuan.P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Phan.T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 and Al 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Auto-Encoders</a:t>
                      </a:r>
                      <a:r>
                        <a:rPr lang="en-US" sz="1800" b="0" i="0" u="none" strike="noStrike" noProof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alibri"/>
                        </a:rPr>
                        <a:t> </a:t>
                      </a:r>
                    </a:p>
                    <a:p>
                      <a:pPr lvl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Support Vector Machines</a:t>
                      </a:r>
                    </a:p>
                    <a:p>
                      <a:pPr lvl="1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Alzheimer’s  Disease Neuroimaging Initiative</a:t>
                      </a:r>
                    </a:p>
                    <a:p>
                      <a:pPr lvl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+mn-lt"/>
                        </a:rPr>
                        <a:t>93.53%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690362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2171E9E-B9E3-488E-AD2D-5EE8B6DE77B5}"/>
              </a:ext>
            </a:extLst>
          </p:cNvPr>
          <p:cNvSpPr/>
          <p:nvPr/>
        </p:nvSpPr>
        <p:spPr>
          <a:xfrm>
            <a:off x="11414384" y="6161950"/>
            <a:ext cx="622997" cy="52753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09962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22F139-F9EF-485F-13B9-2BB493C1F883}"/>
              </a:ext>
            </a:extLst>
          </p:cNvPr>
          <p:cNvGrpSpPr/>
          <p:nvPr/>
        </p:nvGrpSpPr>
        <p:grpSpPr>
          <a:xfrm>
            <a:off x="3010827" y="2174911"/>
            <a:ext cx="6009339" cy="134985"/>
            <a:chOff x="3513444" y="2621851"/>
            <a:chExt cx="7868558" cy="1767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C7D05A-964A-0014-4FD2-E7AC5B1B010B}"/>
                </a:ext>
              </a:extLst>
            </p:cNvPr>
            <p:cNvSpPr/>
            <p:nvPr/>
          </p:nvSpPr>
          <p:spPr>
            <a:xfrm>
              <a:off x="6140530" y="2621851"/>
              <a:ext cx="2627086" cy="176748"/>
            </a:xfrm>
            <a:prstGeom prst="rect">
              <a:avLst/>
            </a:prstGeom>
            <a:solidFill>
              <a:srgbClr val="FE8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0F57B1-1FA3-68C4-D8F0-268C4D18D21E}"/>
                </a:ext>
              </a:extLst>
            </p:cNvPr>
            <p:cNvSpPr/>
            <p:nvPr/>
          </p:nvSpPr>
          <p:spPr>
            <a:xfrm>
              <a:off x="3513444" y="2621851"/>
              <a:ext cx="2627086" cy="176748"/>
            </a:xfrm>
            <a:prstGeom prst="rect">
              <a:avLst/>
            </a:pr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C8C3B2-9877-87E3-5ED0-886E8549B854}"/>
                </a:ext>
              </a:extLst>
            </p:cNvPr>
            <p:cNvSpPr/>
            <p:nvPr/>
          </p:nvSpPr>
          <p:spPr>
            <a:xfrm>
              <a:off x="8754916" y="2621851"/>
              <a:ext cx="2627086" cy="176748"/>
            </a:xfrm>
            <a:prstGeom prst="rect">
              <a:avLst/>
            </a:prstGeom>
            <a:solidFill>
              <a:srgbClr val="A1B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0AE93-C7DE-2F10-1033-707677B8E6E6}"/>
              </a:ext>
            </a:extLst>
          </p:cNvPr>
          <p:cNvGrpSpPr/>
          <p:nvPr/>
        </p:nvGrpSpPr>
        <p:grpSpPr>
          <a:xfrm>
            <a:off x="3010827" y="3843465"/>
            <a:ext cx="6009339" cy="136331"/>
            <a:chOff x="2693696" y="4435841"/>
            <a:chExt cx="7868558" cy="1785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BC5ACA-1C51-B2F4-0D46-317DB5507311}"/>
                </a:ext>
              </a:extLst>
            </p:cNvPr>
            <p:cNvSpPr/>
            <p:nvPr/>
          </p:nvSpPr>
          <p:spPr>
            <a:xfrm>
              <a:off x="5320782" y="4437603"/>
              <a:ext cx="2627086" cy="176748"/>
            </a:xfrm>
            <a:prstGeom prst="rect">
              <a:avLst/>
            </a:prstGeom>
            <a:solidFill>
              <a:srgbClr val="D43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2EA96A-4591-A891-9FED-71301ADCD8AF}"/>
                </a:ext>
              </a:extLst>
            </p:cNvPr>
            <p:cNvSpPr/>
            <p:nvPr/>
          </p:nvSpPr>
          <p:spPr>
            <a:xfrm>
              <a:off x="2693696" y="4437603"/>
              <a:ext cx="2627086" cy="176748"/>
            </a:xfrm>
            <a:prstGeom prst="rect">
              <a:avLst/>
            </a:prstGeom>
            <a:solidFill>
              <a:srgbClr val="01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EB85F9-5CD2-D72D-C096-51A3D6FC96A3}"/>
                </a:ext>
              </a:extLst>
            </p:cNvPr>
            <p:cNvSpPr/>
            <p:nvPr/>
          </p:nvSpPr>
          <p:spPr>
            <a:xfrm>
              <a:off x="7935168" y="4435841"/>
              <a:ext cx="2627086" cy="176748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DF0E9C-00F4-B5EA-352D-B514032542D7}"/>
              </a:ext>
            </a:extLst>
          </p:cNvPr>
          <p:cNvSpPr txBox="1"/>
          <p:nvPr/>
        </p:nvSpPr>
        <p:spPr>
          <a:xfrm>
            <a:off x="2741607" y="2661855"/>
            <a:ext cx="60242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i="1" dirty="0">
                <a:latin typeface="Times New Roman"/>
                <a:cs typeface="Calibri"/>
              </a:rPr>
              <a:t>Proposed Model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AF986B-BFA9-4AD9-9F8E-89C998E96B47}"/>
              </a:ext>
            </a:extLst>
          </p:cNvPr>
          <p:cNvSpPr/>
          <p:nvPr/>
        </p:nvSpPr>
        <p:spPr>
          <a:xfrm>
            <a:off x="11455121" y="6199833"/>
            <a:ext cx="622997" cy="55768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161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5DCFF6-4D06-79B4-1DC7-BF70E00C5580}"/>
              </a:ext>
            </a:extLst>
          </p:cNvPr>
          <p:cNvSpPr txBox="1"/>
          <p:nvPr/>
        </p:nvSpPr>
        <p:spPr>
          <a:xfrm>
            <a:off x="122084" y="148856"/>
            <a:ext cx="3364007" cy="465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latin typeface="Times New Roman"/>
                <a:ea typeface="+mn-lt"/>
                <a:cs typeface="+mn-lt"/>
              </a:rPr>
              <a:t>  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System Architecture 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CEC2BE-B79F-4AE9-99E2-BCD87E06DCC6}"/>
              </a:ext>
            </a:extLst>
          </p:cNvPr>
          <p:cNvSpPr/>
          <p:nvPr/>
        </p:nvSpPr>
        <p:spPr>
          <a:xfrm>
            <a:off x="4965630" y="1160471"/>
            <a:ext cx="2383013" cy="8034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</a:t>
            </a:r>
            <a:r>
              <a:rPr lang="en-US" sz="1400" dirty="0"/>
              <a:t>Data combination</a:t>
            </a:r>
          </a:p>
          <a:p>
            <a:r>
              <a:rPr lang="en-US" sz="1400" dirty="0"/>
              <a:t>-Data augmentation</a:t>
            </a:r>
          </a:p>
          <a:p>
            <a:r>
              <a:rPr lang="en-US" sz="1400" dirty="0"/>
              <a:t>-Oversampling by </a:t>
            </a:r>
            <a:r>
              <a:rPr lang="en-US" sz="1600" b="1" dirty="0"/>
              <a:t>ADASYN</a:t>
            </a:r>
            <a:endParaRPr lang="en-US" sz="14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E2CBD9-25B5-424A-BEE3-E72C265A746C}"/>
              </a:ext>
            </a:extLst>
          </p:cNvPr>
          <p:cNvCxnSpPr>
            <a:cxnSpLocks/>
          </p:cNvCxnSpPr>
          <p:nvPr/>
        </p:nvCxnSpPr>
        <p:spPr>
          <a:xfrm>
            <a:off x="6003200" y="1980331"/>
            <a:ext cx="0" cy="38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F398DA-A691-411F-93F2-F7E9569F2996}"/>
              </a:ext>
            </a:extLst>
          </p:cNvPr>
          <p:cNvSpPr txBox="1"/>
          <p:nvPr/>
        </p:nvSpPr>
        <p:spPr>
          <a:xfrm>
            <a:off x="5407168" y="2251549"/>
            <a:ext cx="150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MRI DATASET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5247A4B-3570-4884-90F7-63603E6CF77E}"/>
              </a:ext>
            </a:extLst>
          </p:cNvPr>
          <p:cNvSpPr/>
          <p:nvPr/>
        </p:nvSpPr>
        <p:spPr>
          <a:xfrm rot="5400000">
            <a:off x="5957234" y="1405806"/>
            <a:ext cx="142292" cy="2387777"/>
          </a:xfrm>
          <a:prstGeom prst="leftBrace">
            <a:avLst>
              <a:gd name="adj1" fmla="val 8333"/>
              <a:gd name="adj2" fmla="val 507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7CD37-3315-4AA8-9B20-E156CF458243}"/>
              </a:ext>
            </a:extLst>
          </p:cNvPr>
          <p:cNvSpPr txBox="1"/>
          <p:nvPr/>
        </p:nvSpPr>
        <p:spPr>
          <a:xfrm>
            <a:off x="4062083" y="2714637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70%</a:t>
            </a:r>
          </a:p>
          <a:p>
            <a:pPr algn="ctr"/>
            <a:r>
              <a:rPr lang="en-US" sz="1200" b="1" dirty="0"/>
              <a:t>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106FF9-0AD3-44C0-A2B3-2CCEB00645AA}"/>
              </a:ext>
            </a:extLst>
          </p:cNvPr>
          <p:cNvSpPr txBox="1"/>
          <p:nvPr/>
        </p:nvSpPr>
        <p:spPr>
          <a:xfrm>
            <a:off x="6413851" y="2674735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10% </a:t>
            </a:r>
          </a:p>
          <a:p>
            <a:pPr algn="ctr"/>
            <a:r>
              <a:rPr lang="en-US" sz="1200" b="1" dirty="0"/>
              <a:t>Testing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63F578-0026-46F3-91F0-CB399DA0FCEB}"/>
              </a:ext>
            </a:extLst>
          </p:cNvPr>
          <p:cNvSpPr txBox="1"/>
          <p:nvPr/>
        </p:nvSpPr>
        <p:spPr>
          <a:xfrm>
            <a:off x="5162372" y="2674737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20%</a:t>
            </a:r>
          </a:p>
          <a:p>
            <a:pPr algn="ctr"/>
            <a:r>
              <a:rPr lang="en-US" sz="1200" b="1" dirty="0"/>
              <a:t> Validation data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D08969-D230-4938-855A-C4343DFC5D73}"/>
              </a:ext>
            </a:extLst>
          </p:cNvPr>
          <p:cNvCxnSpPr>
            <a:cxnSpLocks/>
          </p:cNvCxnSpPr>
          <p:nvPr/>
        </p:nvCxnSpPr>
        <p:spPr>
          <a:xfrm flipH="1">
            <a:off x="6004905" y="2575740"/>
            <a:ext cx="1710" cy="14397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214096-E126-4311-A2E5-99148912BB64}"/>
              </a:ext>
            </a:extLst>
          </p:cNvPr>
          <p:cNvCxnSpPr>
            <a:cxnSpLocks/>
          </p:cNvCxnSpPr>
          <p:nvPr/>
        </p:nvCxnSpPr>
        <p:spPr>
          <a:xfrm>
            <a:off x="6006255" y="2980801"/>
            <a:ext cx="0" cy="16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340950A7-EC6B-459D-B7E2-3F749A3BA4B7}"/>
              </a:ext>
            </a:extLst>
          </p:cNvPr>
          <p:cNvSpPr/>
          <p:nvPr/>
        </p:nvSpPr>
        <p:spPr>
          <a:xfrm rot="16200000">
            <a:off x="5928224" y="1935720"/>
            <a:ext cx="200312" cy="2387777"/>
          </a:xfrm>
          <a:prstGeom prst="leftBrace">
            <a:avLst>
              <a:gd name="adj1" fmla="val 8333"/>
              <a:gd name="adj2" fmla="val 491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72179-0FDA-45DB-BD44-2EB28D417907}"/>
              </a:ext>
            </a:extLst>
          </p:cNvPr>
          <p:cNvSpPr/>
          <p:nvPr/>
        </p:nvSpPr>
        <p:spPr>
          <a:xfrm>
            <a:off x="4930008" y="3287631"/>
            <a:ext cx="2383038" cy="7357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InceptionV3</a:t>
            </a:r>
            <a:endParaRPr lang="en-US" sz="1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221279A-3DF0-45D2-93BD-B4A5C88433AA}"/>
              </a:ext>
            </a:extLst>
          </p:cNvPr>
          <p:cNvCxnSpPr>
            <a:cxnSpLocks/>
          </p:cNvCxnSpPr>
          <p:nvPr/>
        </p:nvCxnSpPr>
        <p:spPr>
          <a:xfrm>
            <a:off x="6024099" y="4022344"/>
            <a:ext cx="0" cy="29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C48BC4C-5E00-4F9F-B7B4-B926DF594E55}"/>
              </a:ext>
            </a:extLst>
          </p:cNvPr>
          <p:cNvSpPr/>
          <p:nvPr/>
        </p:nvSpPr>
        <p:spPr>
          <a:xfrm>
            <a:off x="4923808" y="4321069"/>
            <a:ext cx="2383033" cy="5516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Multi-Layer Perceptron</a:t>
            </a:r>
            <a:endParaRPr lang="en-US" sz="14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2E8A5F-48AA-4504-9A62-6943118F325F}"/>
              </a:ext>
            </a:extLst>
          </p:cNvPr>
          <p:cNvCxnSpPr>
            <a:cxnSpLocks/>
          </p:cNvCxnSpPr>
          <p:nvPr/>
        </p:nvCxnSpPr>
        <p:spPr>
          <a:xfrm flipH="1">
            <a:off x="4335147" y="4871420"/>
            <a:ext cx="1089516" cy="13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E5A996-9ACA-4300-BB39-7F9245305B48}"/>
              </a:ext>
            </a:extLst>
          </p:cNvPr>
          <p:cNvCxnSpPr>
            <a:cxnSpLocks/>
          </p:cNvCxnSpPr>
          <p:nvPr/>
        </p:nvCxnSpPr>
        <p:spPr>
          <a:xfrm flipH="1">
            <a:off x="5520288" y="4871420"/>
            <a:ext cx="177613" cy="136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02DDB2-0F2E-4509-A91D-35AF209D5EEC}"/>
              </a:ext>
            </a:extLst>
          </p:cNvPr>
          <p:cNvCxnSpPr>
            <a:cxnSpLocks/>
          </p:cNvCxnSpPr>
          <p:nvPr/>
        </p:nvCxnSpPr>
        <p:spPr>
          <a:xfrm>
            <a:off x="6295688" y="4885905"/>
            <a:ext cx="483981" cy="130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CA6C6E-13F9-46E1-95A8-88FD7011D6FF}"/>
              </a:ext>
            </a:extLst>
          </p:cNvPr>
          <p:cNvCxnSpPr>
            <a:cxnSpLocks/>
          </p:cNvCxnSpPr>
          <p:nvPr/>
        </p:nvCxnSpPr>
        <p:spPr>
          <a:xfrm>
            <a:off x="6792661" y="4871420"/>
            <a:ext cx="1111965" cy="13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FAE62F9-D5C9-4E9F-BA71-A663B7461D7A}"/>
              </a:ext>
            </a:extLst>
          </p:cNvPr>
          <p:cNvSpPr txBox="1"/>
          <p:nvPr/>
        </p:nvSpPr>
        <p:spPr>
          <a:xfrm>
            <a:off x="5921341" y="6188580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Very Mild demented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F97484-5ACC-49FD-9998-8387111D6591}"/>
              </a:ext>
            </a:extLst>
          </p:cNvPr>
          <p:cNvSpPr txBox="1"/>
          <p:nvPr/>
        </p:nvSpPr>
        <p:spPr>
          <a:xfrm>
            <a:off x="4815398" y="6174095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Mild demented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EC016A-D301-4134-AF76-8BB17A50719B}"/>
              </a:ext>
            </a:extLst>
          </p:cNvPr>
          <p:cNvSpPr txBox="1"/>
          <p:nvPr/>
        </p:nvSpPr>
        <p:spPr>
          <a:xfrm>
            <a:off x="3620998" y="6188579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Non demented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C9794E-D107-4B6F-BB0C-1695043626A6}"/>
              </a:ext>
            </a:extLst>
          </p:cNvPr>
          <p:cNvSpPr txBox="1"/>
          <p:nvPr/>
        </p:nvSpPr>
        <p:spPr>
          <a:xfrm>
            <a:off x="7285939" y="6188580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Moderate demented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812972-052A-4943-8648-0E08F86AFE72}"/>
              </a:ext>
            </a:extLst>
          </p:cNvPr>
          <p:cNvSpPr txBox="1"/>
          <p:nvPr/>
        </p:nvSpPr>
        <p:spPr>
          <a:xfrm rot="16200000">
            <a:off x="3470513" y="4030889"/>
            <a:ext cx="168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Prediction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62E3A8-D797-43B4-B59A-68A5CF6151DE}"/>
              </a:ext>
            </a:extLst>
          </p:cNvPr>
          <p:cNvSpPr txBox="1"/>
          <p:nvPr/>
        </p:nvSpPr>
        <p:spPr>
          <a:xfrm rot="16200000">
            <a:off x="3377254" y="5181666"/>
            <a:ext cx="168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Classification</a:t>
            </a:r>
            <a:endParaRPr lang="en-US" sz="12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821B7F-D981-4175-A877-0CCF31D11D82}"/>
              </a:ext>
            </a:extLst>
          </p:cNvPr>
          <p:cNvSpPr txBox="1"/>
          <p:nvPr/>
        </p:nvSpPr>
        <p:spPr>
          <a:xfrm rot="16200000">
            <a:off x="3685251" y="3237004"/>
            <a:ext cx="106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Features Extraction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3CB9CB3-5EBE-4893-ADBB-128367866D16}"/>
              </a:ext>
            </a:extLst>
          </p:cNvPr>
          <p:cNvSpPr txBox="1"/>
          <p:nvPr/>
        </p:nvSpPr>
        <p:spPr>
          <a:xfrm rot="16200000">
            <a:off x="3407107" y="1131708"/>
            <a:ext cx="163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Pre-Processing </a:t>
            </a:r>
          </a:p>
          <a:p>
            <a:pPr algn="ctr"/>
            <a:r>
              <a:rPr lang="en-US" sz="1600" b="1" dirty="0"/>
              <a:t>Data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08CD7A6-339B-4146-BD67-5E151B6CC949}"/>
              </a:ext>
            </a:extLst>
          </p:cNvPr>
          <p:cNvSpPr txBox="1"/>
          <p:nvPr/>
        </p:nvSpPr>
        <p:spPr>
          <a:xfrm>
            <a:off x="5502384" y="-32660"/>
            <a:ext cx="92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1E0FEBC-EB65-4CDA-921F-C77F20075CB0}"/>
              </a:ext>
            </a:extLst>
          </p:cNvPr>
          <p:cNvCxnSpPr>
            <a:cxnSpLocks/>
          </p:cNvCxnSpPr>
          <p:nvPr/>
        </p:nvCxnSpPr>
        <p:spPr>
          <a:xfrm flipH="1">
            <a:off x="5965865" y="858404"/>
            <a:ext cx="2" cy="31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7" name="3D Model 116" descr="Database symbol">
                <a:extLst>
                  <a:ext uri="{FF2B5EF4-FFF2-40B4-BE49-F238E27FC236}">
                    <a16:creationId xmlns:a16="http://schemas.microsoft.com/office/drawing/2014/main" id="{38D7D107-3B73-4CC2-AFF4-8D8691877D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7859125"/>
                  </p:ext>
                </p:extLst>
              </p:nvPr>
            </p:nvGraphicFramePr>
            <p:xfrm>
              <a:off x="5714446" y="250980"/>
              <a:ext cx="504347" cy="6180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4347" cy="618031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5907" ay="-374259" az="12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8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7" name="3D Model 116" descr="Database symbol">
                <a:extLst>
                  <a:ext uri="{FF2B5EF4-FFF2-40B4-BE49-F238E27FC236}">
                    <a16:creationId xmlns:a16="http://schemas.microsoft.com/office/drawing/2014/main" id="{38D7D107-3B73-4CC2-AFF4-8D8691877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4446" y="250980"/>
                <a:ext cx="504347" cy="618031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DC4F7911-7FFC-44E1-AAA1-43B8DCB3D135}"/>
              </a:ext>
            </a:extLst>
          </p:cNvPr>
          <p:cNvSpPr/>
          <p:nvPr/>
        </p:nvSpPr>
        <p:spPr>
          <a:xfrm>
            <a:off x="11245755" y="6174094"/>
            <a:ext cx="731881" cy="5802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6419195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/>
      <p:bldP spid="13" grpId="0" animBg="1"/>
      <p:bldP spid="21" grpId="0"/>
      <p:bldP spid="35" grpId="0"/>
      <p:bldP spid="36" grpId="0"/>
      <p:bldP spid="48" grpId="0" animBg="1"/>
      <p:bldP spid="50" grpId="0" animBg="1"/>
      <p:bldP spid="54" grpId="0" animBg="1"/>
      <p:bldP spid="65" grpId="0"/>
      <p:bldP spid="66" grpId="0"/>
      <p:bldP spid="67" grpId="0"/>
      <p:bldP spid="68" grpId="0"/>
      <p:bldP spid="76" grpId="0"/>
      <p:bldP spid="78" grpId="0"/>
      <p:bldP spid="79" grpId="0"/>
      <p:bldP spid="80" grpId="0"/>
      <p:bldP spid="81" grpId="0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904826-13A6-2A54-BB45-AC39F839D076}"/>
              </a:ext>
            </a:extLst>
          </p:cNvPr>
          <p:cNvSpPr txBox="1"/>
          <p:nvPr/>
        </p:nvSpPr>
        <p:spPr>
          <a:xfrm>
            <a:off x="172192" y="191680"/>
            <a:ext cx="33666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cs typeface="Times New Roman"/>
              </a:rPr>
              <a:t>    Data Acquisition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547BB-40EE-6ED4-E332-0BF3161C5574}"/>
              </a:ext>
            </a:extLst>
          </p:cNvPr>
          <p:cNvSpPr txBox="1"/>
          <p:nvPr/>
        </p:nvSpPr>
        <p:spPr>
          <a:xfrm>
            <a:off x="172192" y="653345"/>
            <a:ext cx="36615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Calibri"/>
              </a:rPr>
              <a:t>      Database Description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41912-261C-D592-8667-579F55A202E4}"/>
              </a:ext>
            </a:extLst>
          </p:cNvPr>
          <p:cNvSpPr txBox="1"/>
          <p:nvPr/>
        </p:nvSpPr>
        <p:spPr>
          <a:xfrm>
            <a:off x="4304284" y="1654491"/>
            <a:ext cx="47751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latin typeface="Times New Roman"/>
                <a:ea typeface="+mn-lt"/>
                <a:cs typeface="+mn-lt"/>
              </a:rPr>
              <a:t>Alzheimer </a:t>
            </a:r>
            <a:r>
              <a:rPr lang="en-US" sz="2000" b="1" i="1" dirty="0">
                <a:latin typeface="Times New Roman"/>
                <a:ea typeface="+mn-lt"/>
                <a:cs typeface="+mn-lt"/>
              </a:rPr>
              <a:t>Dataset (4 class of Images)</a:t>
            </a:r>
            <a:endParaRPr lang="en-US" sz="2000" b="1" i="1" dirty="0">
              <a:latin typeface="Times New Roman"/>
              <a:cs typeface="Calibri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869A55C-F894-165F-0212-7C269F404925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3833751" y="4195336"/>
            <a:ext cx="1678661" cy="1558116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1CC3984-D49A-D2ED-8034-BAE1A7C0FB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379010" y="2600374"/>
            <a:ext cx="1857999" cy="1038023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18A094-B5CA-C253-66A7-6CF25B0DE43A}"/>
              </a:ext>
            </a:extLst>
          </p:cNvPr>
          <p:cNvSpPr txBox="1"/>
          <p:nvPr/>
        </p:nvSpPr>
        <p:spPr>
          <a:xfrm>
            <a:off x="1399805" y="2401605"/>
            <a:ext cx="2337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 Sarvesh Dubey</a:t>
            </a:r>
            <a:endParaRPr lang="en-US" b="1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68055-B95D-A59F-1AD7-AC2889D5CCA6}"/>
              </a:ext>
            </a:extLst>
          </p:cNvPr>
          <p:cNvSpPr txBox="1"/>
          <p:nvPr/>
        </p:nvSpPr>
        <p:spPr>
          <a:xfrm>
            <a:off x="2664773" y="5753452"/>
            <a:ext cx="2337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176x208 pixels</a:t>
            </a:r>
            <a:endParaRPr lang="en-US" b="1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073A8-D5B3-AF46-F666-9C33DB92CFC1}"/>
              </a:ext>
            </a:extLst>
          </p:cNvPr>
          <p:cNvSpPr txBox="1"/>
          <p:nvPr/>
        </p:nvSpPr>
        <p:spPr>
          <a:xfrm>
            <a:off x="9237009" y="24157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 Grayscale</a:t>
            </a:r>
            <a:endParaRPr lang="en-US" b="1" dirty="0">
              <a:cs typeface="Calibri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7654D4F-8B61-56D6-C89C-16D06620F94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379012" y="4268865"/>
            <a:ext cx="1659093" cy="1346088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3196D67F-5808-52C6-0415-FD8CCF75C89A}"/>
              </a:ext>
            </a:extLst>
          </p:cNvPr>
          <p:cNvCxnSpPr>
            <a:cxnSpLocks/>
          </p:cNvCxnSpPr>
          <p:nvPr/>
        </p:nvCxnSpPr>
        <p:spPr>
          <a:xfrm rot="10800000">
            <a:off x="3022275" y="2594085"/>
            <a:ext cx="2523177" cy="1046050"/>
          </a:xfrm>
          <a:prstGeom prst="curved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94E9D7-7336-3711-DC26-59D34FEAF7E5}"/>
              </a:ext>
            </a:extLst>
          </p:cNvPr>
          <p:cNvSpPr txBox="1"/>
          <p:nvPr/>
        </p:nvSpPr>
        <p:spPr>
          <a:xfrm>
            <a:off x="6096000" y="5614953"/>
            <a:ext cx="58842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Labels : ’Non-Demented’, ’Mild Demented’, ’Very Mild Demented’, and  ’Moderate Demented’.</a:t>
            </a:r>
            <a:endParaRPr lang="en-US" b="1" dirty="0">
              <a:cs typeface="Calibri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Database symbol">
                <a:extLst>
                  <a:ext uri="{FF2B5EF4-FFF2-40B4-BE49-F238E27FC236}">
                    <a16:creationId xmlns:a16="http://schemas.microsoft.com/office/drawing/2014/main" id="{DB7BC201-E78E-4189-A5A3-8AA3BCB52F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9295422"/>
                  </p:ext>
                </p:extLst>
              </p:nvPr>
            </p:nvGraphicFramePr>
            <p:xfrm>
              <a:off x="5425925" y="2131043"/>
              <a:ext cx="1966789" cy="25906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66789" cy="2590698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630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Database symbol">
                <a:extLst>
                  <a:ext uri="{FF2B5EF4-FFF2-40B4-BE49-F238E27FC236}">
                    <a16:creationId xmlns:a16="http://schemas.microsoft.com/office/drawing/2014/main" id="{DB7BC201-E78E-4189-A5A3-8AA3BCB52F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5925" y="2131043"/>
                <a:ext cx="1966789" cy="2590698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8FBD1F7-AB62-4430-932A-2B9321A0485F}"/>
              </a:ext>
            </a:extLst>
          </p:cNvPr>
          <p:cNvSpPr/>
          <p:nvPr/>
        </p:nvSpPr>
        <p:spPr>
          <a:xfrm>
            <a:off x="11218460" y="6168788"/>
            <a:ext cx="761749" cy="6063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5229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13" grpId="0"/>
      <p:bldP spid="14" grpId="0"/>
      <p:bldP spid="16" grpId="0"/>
      <p:bldP spid="20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5DCFF6-4D06-79B4-1DC7-BF70E00C5580}"/>
              </a:ext>
            </a:extLst>
          </p:cNvPr>
          <p:cNvSpPr txBox="1"/>
          <p:nvPr/>
        </p:nvSpPr>
        <p:spPr>
          <a:xfrm>
            <a:off x="122084" y="148856"/>
            <a:ext cx="3364007" cy="465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latin typeface="Times New Roman"/>
                <a:ea typeface="+mn-lt"/>
                <a:cs typeface="+mn-lt"/>
              </a:rPr>
              <a:t>  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System Architecture 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CEC2BE-B79F-4AE9-99E2-BCD87E06DCC6}"/>
              </a:ext>
            </a:extLst>
          </p:cNvPr>
          <p:cNvSpPr/>
          <p:nvPr/>
        </p:nvSpPr>
        <p:spPr>
          <a:xfrm>
            <a:off x="4965630" y="1160471"/>
            <a:ext cx="2383013" cy="8034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</a:t>
            </a:r>
            <a:r>
              <a:rPr lang="en-US" sz="1400" dirty="0"/>
              <a:t>Data combination</a:t>
            </a:r>
          </a:p>
          <a:p>
            <a:r>
              <a:rPr lang="en-US" sz="1400" dirty="0"/>
              <a:t>-Data augmentation</a:t>
            </a:r>
          </a:p>
          <a:p>
            <a:r>
              <a:rPr lang="en-US" sz="1400" dirty="0"/>
              <a:t>-Oversampling by </a:t>
            </a:r>
            <a:r>
              <a:rPr lang="en-US" sz="1600" b="1" dirty="0"/>
              <a:t>ADASYN</a:t>
            </a:r>
            <a:endParaRPr lang="en-US" sz="14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E2CBD9-25B5-424A-BEE3-E72C265A746C}"/>
              </a:ext>
            </a:extLst>
          </p:cNvPr>
          <p:cNvCxnSpPr>
            <a:cxnSpLocks/>
          </p:cNvCxnSpPr>
          <p:nvPr/>
        </p:nvCxnSpPr>
        <p:spPr>
          <a:xfrm>
            <a:off x="6003200" y="1980331"/>
            <a:ext cx="0" cy="38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F398DA-A691-411F-93F2-F7E9569F2996}"/>
              </a:ext>
            </a:extLst>
          </p:cNvPr>
          <p:cNvSpPr txBox="1"/>
          <p:nvPr/>
        </p:nvSpPr>
        <p:spPr>
          <a:xfrm>
            <a:off x="5407168" y="2251549"/>
            <a:ext cx="150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MRI DATASET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5247A4B-3570-4884-90F7-63603E6CF77E}"/>
              </a:ext>
            </a:extLst>
          </p:cNvPr>
          <p:cNvSpPr/>
          <p:nvPr/>
        </p:nvSpPr>
        <p:spPr>
          <a:xfrm rot="5400000">
            <a:off x="5957234" y="1405806"/>
            <a:ext cx="142292" cy="2387777"/>
          </a:xfrm>
          <a:prstGeom prst="leftBrace">
            <a:avLst>
              <a:gd name="adj1" fmla="val 8333"/>
              <a:gd name="adj2" fmla="val 507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7CD37-3315-4AA8-9B20-E156CF458243}"/>
              </a:ext>
            </a:extLst>
          </p:cNvPr>
          <p:cNvSpPr txBox="1"/>
          <p:nvPr/>
        </p:nvSpPr>
        <p:spPr>
          <a:xfrm>
            <a:off x="4062083" y="2714637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70%</a:t>
            </a:r>
          </a:p>
          <a:p>
            <a:pPr algn="ctr"/>
            <a:r>
              <a:rPr lang="en-US" sz="1200" b="1" dirty="0"/>
              <a:t>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106FF9-0AD3-44C0-A2B3-2CCEB00645AA}"/>
              </a:ext>
            </a:extLst>
          </p:cNvPr>
          <p:cNvSpPr txBox="1"/>
          <p:nvPr/>
        </p:nvSpPr>
        <p:spPr>
          <a:xfrm>
            <a:off x="6413851" y="2674735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10% </a:t>
            </a:r>
          </a:p>
          <a:p>
            <a:pPr algn="ctr"/>
            <a:r>
              <a:rPr lang="en-US" sz="1200" b="1" dirty="0"/>
              <a:t>Testing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63F578-0026-46F3-91F0-CB399DA0FCEB}"/>
              </a:ext>
            </a:extLst>
          </p:cNvPr>
          <p:cNvSpPr txBox="1"/>
          <p:nvPr/>
        </p:nvSpPr>
        <p:spPr>
          <a:xfrm>
            <a:off x="5162372" y="2674737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20%</a:t>
            </a:r>
          </a:p>
          <a:p>
            <a:pPr algn="ctr"/>
            <a:r>
              <a:rPr lang="en-US" sz="1200" b="1" dirty="0"/>
              <a:t> Validation data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D08969-D230-4938-855A-C4343DFC5D73}"/>
              </a:ext>
            </a:extLst>
          </p:cNvPr>
          <p:cNvCxnSpPr>
            <a:cxnSpLocks/>
          </p:cNvCxnSpPr>
          <p:nvPr/>
        </p:nvCxnSpPr>
        <p:spPr>
          <a:xfrm flipH="1">
            <a:off x="6004905" y="2575740"/>
            <a:ext cx="1710" cy="14397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214096-E126-4311-A2E5-99148912BB64}"/>
              </a:ext>
            </a:extLst>
          </p:cNvPr>
          <p:cNvCxnSpPr>
            <a:cxnSpLocks/>
          </p:cNvCxnSpPr>
          <p:nvPr/>
        </p:nvCxnSpPr>
        <p:spPr>
          <a:xfrm>
            <a:off x="6006255" y="2980801"/>
            <a:ext cx="0" cy="16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340950A7-EC6B-459D-B7E2-3F749A3BA4B7}"/>
              </a:ext>
            </a:extLst>
          </p:cNvPr>
          <p:cNvSpPr/>
          <p:nvPr/>
        </p:nvSpPr>
        <p:spPr>
          <a:xfrm rot="16200000">
            <a:off x="5928224" y="1935720"/>
            <a:ext cx="200312" cy="2387777"/>
          </a:xfrm>
          <a:prstGeom prst="leftBrace">
            <a:avLst>
              <a:gd name="adj1" fmla="val 8333"/>
              <a:gd name="adj2" fmla="val 491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72179-0FDA-45DB-BD44-2EB28D417907}"/>
              </a:ext>
            </a:extLst>
          </p:cNvPr>
          <p:cNvSpPr/>
          <p:nvPr/>
        </p:nvSpPr>
        <p:spPr>
          <a:xfrm>
            <a:off x="4930008" y="3287631"/>
            <a:ext cx="2383038" cy="7357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InceptionV3</a:t>
            </a:r>
            <a:endParaRPr lang="en-US" sz="1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221279A-3DF0-45D2-93BD-B4A5C88433AA}"/>
              </a:ext>
            </a:extLst>
          </p:cNvPr>
          <p:cNvCxnSpPr>
            <a:cxnSpLocks/>
          </p:cNvCxnSpPr>
          <p:nvPr/>
        </p:nvCxnSpPr>
        <p:spPr>
          <a:xfrm>
            <a:off x="6024099" y="4022344"/>
            <a:ext cx="0" cy="29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C48BC4C-5E00-4F9F-B7B4-B926DF594E55}"/>
              </a:ext>
            </a:extLst>
          </p:cNvPr>
          <p:cNvSpPr/>
          <p:nvPr/>
        </p:nvSpPr>
        <p:spPr>
          <a:xfrm>
            <a:off x="4923808" y="4321069"/>
            <a:ext cx="2383033" cy="5516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Multi-Layer Perceptron</a:t>
            </a:r>
            <a:endParaRPr lang="en-US" sz="14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2E8A5F-48AA-4504-9A62-6943118F325F}"/>
              </a:ext>
            </a:extLst>
          </p:cNvPr>
          <p:cNvCxnSpPr>
            <a:cxnSpLocks/>
          </p:cNvCxnSpPr>
          <p:nvPr/>
        </p:nvCxnSpPr>
        <p:spPr>
          <a:xfrm flipH="1">
            <a:off x="4335147" y="4871420"/>
            <a:ext cx="1089516" cy="13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E5A996-9ACA-4300-BB39-7F9245305B48}"/>
              </a:ext>
            </a:extLst>
          </p:cNvPr>
          <p:cNvCxnSpPr>
            <a:cxnSpLocks/>
          </p:cNvCxnSpPr>
          <p:nvPr/>
        </p:nvCxnSpPr>
        <p:spPr>
          <a:xfrm flipH="1">
            <a:off x="5520288" y="4871420"/>
            <a:ext cx="177613" cy="136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02DDB2-0F2E-4509-A91D-35AF209D5EEC}"/>
              </a:ext>
            </a:extLst>
          </p:cNvPr>
          <p:cNvCxnSpPr>
            <a:cxnSpLocks/>
          </p:cNvCxnSpPr>
          <p:nvPr/>
        </p:nvCxnSpPr>
        <p:spPr>
          <a:xfrm>
            <a:off x="6295688" y="4885905"/>
            <a:ext cx="483981" cy="130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CA6C6E-13F9-46E1-95A8-88FD7011D6FF}"/>
              </a:ext>
            </a:extLst>
          </p:cNvPr>
          <p:cNvCxnSpPr>
            <a:cxnSpLocks/>
          </p:cNvCxnSpPr>
          <p:nvPr/>
        </p:nvCxnSpPr>
        <p:spPr>
          <a:xfrm>
            <a:off x="6792661" y="4871420"/>
            <a:ext cx="1111965" cy="13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FAE62F9-D5C9-4E9F-BA71-A663B7461D7A}"/>
              </a:ext>
            </a:extLst>
          </p:cNvPr>
          <p:cNvSpPr txBox="1"/>
          <p:nvPr/>
        </p:nvSpPr>
        <p:spPr>
          <a:xfrm>
            <a:off x="5921341" y="6188580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Very Mild demented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F97484-5ACC-49FD-9998-8387111D6591}"/>
              </a:ext>
            </a:extLst>
          </p:cNvPr>
          <p:cNvSpPr txBox="1"/>
          <p:nvPr/>
        </p:nvSpPr>
        <p:spPr>
          <a:xfrm>
            <a:off x="4815398" y="6174095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Mild demented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EC016A-D301-4134-AF76-8BB17A50719B}"/>
              </a:ext>
            </a:extLst>
          </p:cNvPr>
          <p:cNvSpPr txBox="1"/>
          <p:nvPr/>
        </p:nvSpPr>
        <p:spPr>
          <a:xfrm>
            <a:off x="3620998" y="6188579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Non demented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C9794E-D107-4B6F-BB0C-1695043626A6}"/>
              </a:ext>
            </a:extLst>
          </p:cNvPr>
          <p:cNvSpPr txBox="1"/>
          <p:nvPr/>
        </p:nvSpPr>
        <p:spPr>
          <a:xfrm>
            <a:off x="7285939" y="6188580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Moderate demented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812972-052A-4943-8648-0E08F86AFE72}"/>
              </a:ext>
            </a:extLst>
          </p:cNvPr>
          <p:cNvSpPr txBox="1"/>
          <p:nvPr/>
        </p:nvSpPr>
        <p:spPr>
          <a:xfrm rot="16200000">
            <a:off x="3470513" y="4030889"/>
            <a:ext cx="168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Prediction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62E3A8-D797-43B4-B59A-68A5CF6151DE}"/>
              </a:ext>
            </a:extLst>
          </p:cNvPr>
          <p:cNvSpPr txBox="1"/>
          <p:nvPr/>
        </p:nvSpPr>
        <p:spPr>
          <a:xfrm rot="16200000">
            <a:off x="3377254" y="5181666"/>
            <a:ext cx="168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Classification</a:t>
            </a:r>
            <a:endParaRPr lang="en-US" sz="12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821B7F-D981-4175-A877-0CCF31D11D82}"/>
              </a:ext>
            </a:extLst>
          </p:cNvPr>
          <p:cNvSpPr txBox="1"/>
          <p:nvPr/>
        </p:nvSpPr>
        <p:spPr>
          <a:xfrm rot="16200000">
            <a:off x="3685251" y="3237004"/>
            <a:ext cx="106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Features Extraction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3CB9CB3-5EBE-4893-ADBB-128367866D16}"/>
              </a:ext>
            </a:extLst>
          </p:cNvPr>
          <p:cNvSpPr txBox="1"/>
          <p:nvPr/>
        </p:nvSpPr>
        <p:spPr>
          <a:xfrm rot="16200000">
            <a:off x="3407107" y="1131708"/>
            <a:ext cx="163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Pre-Processing </a:t>
            </a:r>
          </a:p>
          <a:p>
            <a:pPr algn="ctr"/>
            <a:r>
              <a:rPr lang="en-US" sz="1600" b="1" dirty="0"/>
              <a:t>Data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08CD7A6-339B-4146-BD67-5E151B6CC949}"/>
              </a:ext>
            </a:extLst>
          </p:cNvPr>
          <p:cNvSpPr txBox="1"/>
          <p:nvPr/>
        </p:nvSpPr>
        <p:spPr>
          <a:xfrm>
            <a:off x="5502384" y="-32660"/>
            <a:ext cx="92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1E0FEBC-EB65-4CDA-921F-C77F20075CB0}"/>
              </a:ext>
            </a:extLst>
          </p:cNvPr>
          <p:cNvCxnSpPr>
            <a:cxnSpLocks/>
          </p:cNvCxnSpPr>
          <p:nvPr/>
        </p:nvCxnSpPr>
        <p:spPr>
          <a:xfrm flipH="1">
            <a:off x="5965865" y="858404"/>
            <a:ext cx="2" cy="31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7" name="3D Model 116" descr="Database symbol">
                <a:extLst>
                  <a:ext uri="{FF2B5EF4-FFF2-40B4-BE49-F238E27FC236}">
                    <a16:creationId xmlns:a16="http://schemas.microsoft.com/office/drawing/2014/main" id="{38D7D107-3B73-4CC2-AFF4-8D8691877D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14446" y="250980"/>
              <a:ext cx="504347" cy="6180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4347" cy="618031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5907" ay="-374259" az="12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8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7" name="3D Model 116" descr="Database symbol">
                <a:extLst>
                  <a:ext uri="{FF2B5EF4-FFF2-40B4-BE49-F238E27FC236}">
                    <a16:creationId xmlns:a16="http://schemas.microsoft.com/office/drawing/2014/main" id="{38D7D107-3B73-4CC2-AFF4-8D8691877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4446" y="250980"/>
                <a:ext cx="504347" cy="618031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DC4F7911-7FFC-44E1-AAA1-43B8DCB3D135}"/>
              </a:ext>
            </a:extLst>
          </p:cNvPr>
          <p:cNvSpPr/>
          <p:nvPr/>
        </p:nvSpPr>
        <p:spPr>
          <a:xfrm>
            <a:off x="11177516" y="6174094"/>
            <a:ext cx="800120" cy="5802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0F7A3D-EB81-46F0-8A41-1AC8FFB50694}"/>
              </a:ext>
            </a:extLst>
          </p:cNvPr>
          <p:cNvSpPr/>
          <p:nvPr/>
        </p:nvSpPr>
        <p:spPr>
          <a:xfrm>
            <a:off x="3385750" y="1"/>
            <a:ext cx="5177479" cy="3388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4425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/>
      <p:bldP spid="13" grpId="0" animBg="1"/>
      <p:bldP spid="21" grpId="0"/>
      <p:bldP spid="35" grpId="0"/>
      <p:bldP spid="36" grpId="0"/>
      <p:bldP spid="48" grpId="0" animBg="1"/>
      <p:bldP spid="50" grpId="0" animBg="1"/>
      <p:bldP spid="54" grpId="0" animBg="1"/>
      <p:bldP spid="65" grpId="0"/>
      <p:bldP spid="66" grpId="0"/>
      <p:bldP spid="67" grpId="0"/>
      <p:bldP spid="68" grpId="0"/>
      <p:bldP spid="76" grpId="0"/>
      <p:bldP spid="78" grpId="0"/>
      <p:bldP spid="79" grpId="0"/>
      <p:bldP spid="80" grpId="0"/>
      <p:bldP spid="81" grpId="0"/>
      <p:bldP spid="31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2044AB-18C8-EA3A-EF34-BE6E112C30ED}"/>
              </a:ext>
            </a:extLst>
          </p:cNvPr>
          <p:cNvSpPr txBox="1"/>
          <p:nvPr/>
        </p:nvSpPr>
        <p:spPr>
          <a:xfrm>
            <a:off x="170707" y="672934"/>
            <a:ext cx="3661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i="1">
              <a:solidFill>
                <a:schemeClr val="accent2"/>
              </a:solidFill>
              <a:latin typeface="Times New Roman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A59CC-46BB-7E77-AFF0-2231A6ADA287}"/>
              </a:ext>
            </a:extLst>
          </p:cNvPr>
          <p:cNvSpPr txBox="1"/>
          <p:nvPr/>
        </p:nvSpPr>
        <p:spPr>
          <a:xfrm>
            <a:off x="170707" y="137989"/>
            <a:ext cx="4358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Image preprocessing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1B8AD-39A4-E44A-1B6C-221CEA40568A}"/>
              </a:ext>
            </a:extLst>
          </p:cNvPr>
          <p:cNvSpPr txBox="1"/>
          <p:nvPr/>
        </p:nvSpPr>
        <p:spPr>
          <a:xfrm>
            <a:off x="806610" y="483282"/>
            <a:ext cx="33459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2">
                    <a:lumMod val="75000"/>
                  </a:schemeClr>
                </a:solidFill>
                <a:latin typeface="Times New Roman"/>
                <a:cs typeface="Times New Roman"/>
              </a:rPr>
              <a:t>Data Combination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AF1E8-3BEF-740E-B94F-6A600C4897FE}"/>
              </a:ext>
            </a:extLst>
          </p:cNvPr>
          <p:cNvSpPr txBox="1"/>
          <p:nvPr/>
        </p:nvSpPr>
        <p:spPr>
          <a:xfrm>
            <a:off x="-596534" y="4473240"/>
            <a:ext cx="43740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/>
            <a:r>
              <a:rPr lang="en-US" sz="2000" b="1" i="1" dirty="0">
                <a:latin typeface="Times New Roman"/>
                <a:ea typeface="+mn-lt"/>
                <a:cs typeface="+mn-lt"/>
              </a:rPr>
              <a:t>New dataset</a:t>
            </a:r>
            <a:endParaRPr lang="en-US" sz="2000" b="1" i="1" dirty="0">
              <a:latin typeface="Times New Roman"/>
              <a:cs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99C16-9256-DBEA-98AC-F89B8F265813}"/>
              </a:ext>
            </a:extLst>
          </p:cNvPr>
          <p:cNvSpPr txBox="1"/>
          <p:nvPr/>
        </p:nvSpPr>
        <p:spPr>
          <a:xfrm>
            <a:off x="4656162" y="273470"/>
            <a:ext cx="68147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solidFill>
                  <a:schemeClr val="bg2">
                    <a:lumMod val="75000"/>
                  </a:schemeClr>
                </a:solidFill>
                <a:latin typeface="Times New Roman"/>
                <a:cs typeface="Times New Roman"/>
              </a:rPr>
              <a:t>* </a:t>
            </a:r>
            <a:r>
              <a:rPr lang="en-US" sz="2000" b="1" i="1" dirty="0">
                <a:solidFill>
                  <a:schemeClr val="bg2">
                    <a:lumMod val="75000"/>
                  </a:schemeClr>
                </a:solidFill>
                <a:latin typeface="Times New Roman"/>
                <a:cs typeface="Calibri"/>
              </a:rPr>
              <a:t>Images Distribution of New Dataset: Bar Chart visualization</a:t>
            </a:r>
            <a:endParaRPr lang="en-US" sz="2000" b="1" i="1" dirty="0">
              <a:solidFill>
                <a:schemeClr val="bg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DA9FA26-42E6-81F9-78C6-7952FA45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72" y="1162416"/>
            <a:ext cx="6314363" cy="4637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D16B9C-F157-2F5A-C9E8-7F8A40220822}"/>
              </a:ext>
            </a:extLst>
          </p:cNvPr>
          <p:cNvSpPr txBox="1"/>
          <p:nvPr/>
        </p:nvSpPr>
        <p:spPr>
          <a:xfrm>
            <a:off x="4987537" y="6053313"/>
            <a:ext cx="51458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cs typeface="Calibri"/>
              </a:rPr>
              <a:t>--&gt; Imbalanced Dataset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424175-DCE8-C9FE-0D6F-3AF4C9D7AFAF}"/>
              </a:ext>
            </a:extLst>
          </p:cNvPr>
          <p:cNvCxnSpPr>
            <a:cxnSpLocks/>
          </p:cNvCxnSpPr>
          <p:nvPr/>
        </p:nvCxnSpPr>
        <p:spPr>
          <a:xfrm>
            <a:off x="2906748" y="3426880"/>
            <a:ext cx="1999624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Database symbol">
                <a:extLst>
                  <a:ext uri="{FF2B5EF4-FFF2-40B4-BE49-F238E27FC236}">
                    <a16:creationId xmlns:a16="http://schemas.microsoft.com/office/drawing/2014/main" id="{D6BB6F56-7B54-4A49-87D5-A1617657C4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3581403"/>
                  </p:ext>
                </p:extLst>
              </p:nvPr>
            </p:nvGraphicFramePr>
            <p:xfrm>
              <a:off x="995046" y="1882541"/>
              <a:ext cx="1966790" cy="25906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66790" cy="2590697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63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Database symbol">
                <a:extLst>
                  <a:ext uri="{FF2B5EF4-FFF2-40B4-BE49-F238E27FC236}">
                    <a16:creationId xmlns:a16="http://schemas.microsoft.com/office/drawing/2014/main" id="{D6BB6F56-7B54-4A49-87D5-A1617657C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046" y="1882541"/>
                <a:ext cx="1966790" cy="259069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724DB73-B508-4696-A8E4-85B1B090B9DF}"/>
              </a:ext>
            </a:extLst>
          </p:cNvPr>
          <p:cNvSpPr/>
          <p:nvPr/>
        </p:nvSpPr>
        <p:spPr>
          <a:xfrm>
            <a:off x="11220735" y="6053313"/>
            <a:ext cx="821963" cy="70259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706642-8407-41FC-81BA-5CADA20FE673}"/>
              </a:ext>
            </a:extLst>
          </p:cNvPr>
          <p:cNvSpPr/>
          <p:nvPr/>
        </p:nvSpPr>
        <p:spPr>
          <a:xfrm>
            <a:off x="4906372" y="5995243"/>
            <a:ext cx="3627747" cy="59603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393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  <p:bldP spid="16" grpId="0"/>
      <p:bldP spid="11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49EE01-D4A4-2F79-75BC-502070085043}"/>
              </a:ext>
            </a:extLst>
          </p:cNvPr>
          <p:cNvSpPr txBox="1"/>
          <p:nvPr/>
        </p:nvSpPr>
        <p:spPr>
          <a:xfrm>
            <a:off x="55902" y="607935"/>
            <a:ext cx="39260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2">
                    <a:lumMod val="75000"/>
                  </a:schemeClr>
                </a:solidFill>
                <a:latin typeface="Times New Roman"/>
                <a:cs typeface="Times New Roman"/>
              </a:rPr>
              <a:t>Data Augmentation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0503DB-6525-ACD0-2DD0-EC85ABCD8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540"/>
              </p:ext>
            </p:extLst>
          </p:nvPr>
        </p:nvGraphicFramePr>
        <p:xfrm>
          <a:off x="55902" y="1293126"/>
          <a:ext cx="12080196" cy="330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0098">
                  <a:extLst>
                    <a:ext uri="{9D8B030D-6E8A-4147-A177-3AD203B41FA5}">
                      <a16:colId xmlns:a16="http://schemas.microsoft.com/office/drawing/2014/main" val="2479397284"/>
                    </a:ext>
                  </a:extLst>
                </a:gridCol>
                <a:gridCol w="6040098">
                  <a:extLst>
                    <a:ext uri="{9D8B030D-6E8A-4147-A177-3AD203B41FA5}">
                      <a16:colId xmlns:a16="http://schemas.microsoft.com/office/drawing/2014/main" val="2137677773"/>
                    </a:ext>
                  </a:extLst>
                </a:gridCol>
              </a:tblGrid>
              <a:tr h="368144">
                <a:tc>
                  <a:txBody>
                    <a:bodyPr/>
                    <a:lstStyle/>
                    <a:p>
                      <a:pPr lvl="4" fontAlgn="b"/>
                      <a:r>
                        <a:rPr lang="en-US" dirty="0">
                          <a:effectLst/>
                        </a:rPr>
                        <a:t>           Description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4" fontAlgn="b"/>
                      <a:r>
                        <a:rPr lang="en-US" dirty="0">
                          <a:effectLst/>
                        </a:rPr>
                        <a:t>               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958726"/>
                  </a:ext>
                </a:extLst>
              </a:tr>
              <a:tr h="368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Keras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33738"/>
                  </a:ext>
                </a:extLst>
              </a:tr>
              <a:tr h="368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Class Used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ImageDataGenerator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715539"/>
                  </a:ext>
                </a:extLst>
              </a:tr>
              <a:tr h="1180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Transformations</a:t>
                      </a:r>
                    </a:p>
                    <a:p>
                      <a:pPr algn="ctr" fontAlgn="base"/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Zooming, brightness adjustment, horizontal flipping, data format, filling mode and rescale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779564"/>
                  </a:ext>
                </a:extLst>
              </a:tr>
              <a:tr h="6355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Image Size</a:t>
                      </a:r>
                    </a:p>
                    <a:p>
                      <a:pPr algn="ctr" fontAlgn="base"/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160 * 160 pixels</a:t>
                      </a:r>
                    </a:p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200148"/>
                  </a:ext>
                </a:extLst>
              </a:tr>
              <a:tr h="368144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Data Retrieval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Augmented data in batches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4096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D110D31-3FB9-6B15-502E-C931052CE564}"/>
              </a:ext>
            </a:extLst>
          </p:cNvPr>
          <p:cNvSpPr txBox="1"/>
          <p:nvPr/>
        </p:nvSpPr>
        <p:spPr>
          <a:xfrm>
            <a:off x="0" y="633567"/>
            <a:ext cx="38009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2">
                    <a:lumMod val="75000"/>
                  </a:schemeClr>
                </a:solidFill>
                <a:latin typeface="Times New Roman"/>
                <a:cs typeface="Times New Roman"/>
              </a:rPr>
              <a:t>Data Oversampling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4C895C9-763E-BF6C-4567-11A4B1FA4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6026"/>
              </p:ext>
            </p:extLst>
          </p:nvPr>
        </p:nvGraphicFramePr>
        <p:xfrm>
          <a:off x="55902" y="1318758"/>
          <a:ext cx="12080196" cy="3275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0098">
                  <a:extLst>
                    <a:ext uri="{9D8B030D-6E8A-4147-A177-3AD203B41FA5}">
                      <a16:colId xmlns:a16="http://schemas.microsoft.com/office/drawing/2014/main" val="689496137"/>
                    </a:ext>
                  </a:extLst>
                </a:gridCol>
                <a:gridCol w="6040098">
                  <a:extLst>
                    <a:ext uri="{9D8B030D-6E8A-4147-A177-3AD203B41FA5}">
                      <a16:colId xmlns:a16="http://schemas.microsoft.com/office/drawing/2014/main" val="1841590749"/>
                    </a:ext>
                  </a:extLst>
                </a:gridCol>
              </a:tblGrid>
              <a:tr h="400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effectLst/>
                        </a:rPr>
                        <a:t>Description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effectLst/>
                        </a:rPr>
                        <a:t>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314182"/>
                  </a:ext>
                </a:extLst>
              </a:tr>
              <a:tr h="57513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Number of samples after oversampling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12394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87920"/>
                  </a:ext>
                </a:extLst>
              </a:tr>
              <a:tr h="57513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Height of each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89860"/>
                  </a:ext>
                </a:extLst>
              </a:tr>
              <a:tr h="57513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Width of each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715603"/>
                  </a:ext>
                </a:extLst>
              </a:tr>
              <a:tr h="57513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Number of color 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85155"/>
                  </a:ext>
                </a:extLst>
              </a:tr>
              <a:tr h="57513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>
                          <a:effectLst/>
                        </a:rPr>
                        <a:t>Number of labels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904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3BC5C4-AE1B-D401-6D83-9BD3AFDE389F}"/>
              </a:ext>
            </a:extLst>
          </p:cNvPr>
          <p:cNvSpPr txBox="1"/>
          <p:nvPr/>
        </p:nvSpPr>
        <p:spPr>
          <a:xfrm>
            <a:off x="-4760795" y="72378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chemeClr val="bg2">
                    <a:lumMod val="75000"/>
                  </a:schemeClr>
                </a:solidFill>
                <a:latin typeface="Times New Roman"/>
                <a:cs typeface="Times New Roman"/>
              </a:rPr>
              <a:t>2-2-3 Data Oversampling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E6BA6C-EC83-440E-B866-935AB7A66F7D}"/>
              </a:ext>
            </a:extLst>
          </p:cNvPr>
          <p:cNvSpPr/>
          <p:nvPr/>
        </p:nvSpPr>
        <p:spPr>
          <a:xfrm>
            <a:off x="11344589" y="6109398"/>
            <a:ext cx="680867" cy="55768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169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50E5-9235-14A0-B5F4-550ACBCD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" y="82122"/>
            <a:ext cx="10993271" cy="101848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ockwell"/>
                <a:ea typeface="Calibri Light"/>
                <a:cs typeface="Calibri Light"/>
              </a:rPr>
              <a:t>Plan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Rockwel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C8927D-4C81-00E4-81A2-193524AB5FB8}"/>
              </a:ext>
            </a:extLst>
          </p:cNvPr>
          <p:cNvSpPr/>
          <p:nvPr/>
        </p:nvSpPr>
        <p:spPr>
          <a:xfrm>
            <a:off x="227097" y="830283"/>
            <a:ext cx="167311" cy="34916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26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6528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4793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73057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41321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9585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785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4611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75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C8927D-4C81-00E4-81A2-193524AB5FB8}"/>
              </a:ext>
            </a:extLst>
          </p:cNvPr>
          <p:cNvSpPr/>
          <p:nvPr/>
        </p:nvSpPr>
        <p:spPr>
          <a:xfrm>
            <a:off x="465840" y="829943"/>
            <a:ext cx="167311" cy="349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26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6528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4793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73057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41321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9585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785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4611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75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3947A9-72AE-9CC8-21BF-9A21963DF835}"/>
              </a:ext>
            </a:extLst>
          </p:cNvPr>
          <p:cNvSpPr/>
          <p:nvPr/>
        </p:nvSpPr>
        <p:spPr>
          <a:xfrm>
            <a:off x="1207071" y="825801"/>
            <a:ext cx="167311" cy="349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26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6528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4793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73057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41321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9585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785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4611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75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14269E-3B9C-90A3-D3AA-5BF3306B0116}"/>
              </a:ext>
            </a:extLst>
          </p:cNvPr>
          <p:cNvSpPr/>
          <p:nvPr/>
        </p:nvSpPr>
        <p:spPr>
          <a:xfrm>
            <a:off x="707705" y="831611"/>
            <a:ext cx="167311" cy="3491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26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6528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4793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73057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41321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9585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785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4611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75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1F3F0-2731-3ADB-ADBA-DFE9C5A69F1A}"/>
              </a:ext>
            </a:extLst>
          </p:cNvPr>
          <p:cNvSpPr/>
          <p:nvPr/>
        </p:nvSpPr>
        <p:spPr>
          <a:xfrm>
            <a:off x="967371" y="834517"/>
            <a:ext cx="167311" cy="3491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26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6528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4793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73057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41321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9585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7850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46114" algn="l" defTabSz="936528" rtl="0" eaLnBrk="1" latinLnBrk="0" hangingPunct="1">
              <a:defRPr sz="184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75">
              <a:solidFill>
                <a:prstClr val="white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D84FD8-B259-5B5A-8209-38E060F61B00}"/>
              </a:ext>
            </a:extLst>
          </p:cNvPr>
          <p:cNvGrpSpPr/>
          <p:nvPr/>
        </p:nvGrpSpPr>
        <p:grpSpPr>
          <a:xfrm>
            <a:off x="304405" y="4949193"/>
            <a:ext cx="4885025" cy="657886"/>
            <a:chOff x="-1389691" y="5967527"/>
            <a:chExt cx="6161735" cy="861430"/>
          </a:xfrm>
        </p:grpSpPr>
        <p:sp>
          <p:nvSpPr>
            <p:cNvPr id="11" name="Teardrop 10">
              <a:extLst>
                <a:ext uri="{FF2B5EF4-FFF2-40B4-BE49-F238E27FC236}">
                  <a16:creationId xmlns:a16="http://schemas.microsoft.com/office/drawing/2014/main" id="{B2255F51-34BD-79C1-6B02-80A9AAFA895A}"/>
                </a:ext>
              </a:extLst>
            </p:cNvPr>
            <p:cNvSpPr/>
            <p:nvPr/>
          </p:nvSpPr>
          <p:spPr>
            <a:xfrm>
              <a:off x="-1389691" y="5967527"/>
              <a:ext cx="861430" cy="86143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50" dirty="0">
                  <a:latin typeface="Lato Black" panose="020F0A02020204030203" pitchFamily="34" charset="0"/>
                  <a:ea typeface="Lato Black"/>
                  <a:cs typeface="Lato Black" panose="020F0A02020204030203" pitchFamily="34" charset="0"/>
                </a:rPr>
                <a:t>3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B3A49A6C-F2C1-3F87-D574-3D7E9854ADC2}"/>
                </a:ext>
              </a:extLst>
            </p:cNvPr>
            <p:cNvSpPr txBox="1"/>
            <p:nvPr/>
          </p:nvSpPr>
          <p:spPr>
            <a:xfrm>
              <a:off x="-425668" y="6151405"/>
              <a:ext cx="5197712" cy="49367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850" b="1" dirty="0" err="1">
                  <a:latin typeface="Times New Roman"/>
                  <a:cs typeface="Times New Roman"/>
                </a:rPr>
                <a:t>Related</a:t>
              </a:r>
              <a:r>
                <a:rPr lang="fr-FR" sz="1850" b="1" dirty="0">
                  <a:latin typeface="Times New Roman"/>
                  <a:cs typeface="Times New Roman"/>
                </a:rPr>
                <a:t> Work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D84FD8-B259-5B5A-8209-38E060F61B00}"/>
              </a:ext>
            </a:extLst>
          </p:cNvPr>
          <p:cNvGrpSpPr/>
          <p:nvPr/>
        </p:nvGrpSpPr>
        <p:grpSpPr>
          <a:xfrm>
            <a:off x="6238625" y="1758644"/>
            <a:ext cx="4813140" cy="660417"/>
            <a:chOff x="7178848" y="2329173"/>
            <a:chExt cx="6071062" cy="864744"/>
          </a:xfrm>
        </p:grpSpPr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B2255F51-34BD-79C1-6B02-80A9AAFA895A}"/>
                </a:ext>
              </a:extLst>
            </p:cNvPr>
            <p:cNvSpPr/>
            <p:nvPr/>
          </p:nvSpPr>
          <p:spPr>
            <a:xfrm>
              <a:off x="7178848" y="2332487"/>
              <a:ext cx="861430" cy="861430"/>
            </a:xfrm>
            <a:prstGeom prst="teardrop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50">
                  <a:latin typeface="Lato Black" panose="020F0A02020204030203" pitchFamily="34" charset="0"/>
                  <a:ea typeface="Lato Black"/>
                  <a:cs typeface="Lato Black" panose="020F0A02020204030203" pitchFamily="34" charset="0"/>
                </a:rPr>
                <a:t>4</a:t>
              </a: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B3A49A6C-F2C1-3F87-D574-3D7E9854ADC2}"/>
                </a:ext>
              </a:extLst>
            </p:cNvPr>
            <p:cNvSpPr txBox="1"/>
            <p:nvPr/>
          </p:nvSpPr>
          <p:spPr>
            <a:xfrm>
              <a:off x="8052198" y="2329173"/>
              <a:ext cx="5197712" cy="5037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900" b="1" dirty="0">
                  <a:latin typeface="Times New Roman"/>
                  <a:cs typeface="Times New Roman"/>
                </a:rPr>
                <a:t>Proposed Model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84FD8-B259-5B5A-8209-38E060F61B00}"/>
              </a:ext>
            </a:extLst>
          </p:cNvPr>
          <p:cNvGrpSpPr/>
          <p:nvPr/>
        </p:nvGrpSpPr>
        <p:grpSpPr>
          <a:xfrm>
            <a:off x="310752" y="1758644"/>
            <a:ext cx="4878678" cy="670313"/>
            <a:chOff x="7384136" y="2472048"/>
            <a:chExt cx="6153728" cy="877702"/>
          </a:xfrm>
        </p:grpSpPr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B2255F51-34BD-79C1-6B02-80A9AAFA895A}"/>
                </a:ext>
              </a:extLst>
            </p:cNvPr>
            <p:cNvSpPr/>
            <p:nvPr/>
          </p:nvSpPr>
          <p:spPr>
            <a:xfrm>
              <a:off x="7384136" y="2488320"/>
              <a:ext cx="861430" cy="861430"/>
            </a:xfrm>
            <a:prstGeom prst="teardrop">
              <a:avLst/>
            </a:prstGeom>
            <a:solidFill>
              <a:srgbClr val="A1B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50">
                  <a:latin typeface="Lato Black" panose="020F0A02020204030203" pitchFamily="34" charset="0"/>
                  <a:ea typeface="Lato Black"/>
                  <a:cs typeface="Lato Black" panose="020F0A02020204030203" pitchFamily="34" charset="0"/>
                </a:rPr>
                <a:t>1</a:t>
              </a: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B3A49A6C-F2C1-3F87-D574-3D7E9854ADC2}"/>
                </a:ext>
              </a:extLst>
            </p:cNvPr>
            <p:cNvSpPr txBox="1"/>
            <p:nvPr/>
          </p:nvSpPr>
          <p:spPr>
            <a:xfrm>
              <a:off x="8340152" y="2472048"/>
              <a:ext cx="5197712" cy="4936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850" b="1" dirty="0">
                  <a:latin typeface="Times New Roman"/>
                  <a:cs typeface="Times New Roman"/>
                </a:rPr>
                <a:t>Introduction</a:t>
              </a:r>
              <a:endParaRPr lang="fr-FR" sz="18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01D2681-FE32-B8FA-A8F0-B531B2AFFB58}"/>
              </a:ext>
            </a:extLst>
          </p:cNvPr>
          <p:cNvGrpSpPr/>
          <p:nvPr/>
        </p:nvGrpSpPr>
        <p:grpSpPr>
          <a:xfrm>
            <a:off x="6238625" y="3347705"/>
            <a:ext cx="4813140" cy="660417"/>
            <a:chOff x="7178848" y="2329173"/>
            <a:chExt cx="6071062" cy="864744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BE5C604B-FEDB-A413-5BB4-AED9F6347BD5}"/>
                </a:ext>
              </a:extLst>
            </p:cNvPr>
            <p:cNvSpPr/>
            <p:nvPr/>
          </p:nvSpPr>
          <p:spPr>
            <a:xfrm>
              <a:off x="7178848" y="2332487"/>
              <a:ext cx="861430" cy="861430"/>
            </a:xfrm>
            <a:prstGeom prst="teardrop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50" dirty="0">
                  <a:latin typeface="Lato Black"/>
                  <a:ea typeface="Lato Black"/>
                  <a:cs typeface="Lato Black"/>
                </a:rPr>
                <a:t>5</a:t>
              </a:r>
              <a:endParaRPr lang="en-US" sz="1850" dirty="0">
                <a:latin typeface="Lato Black" panose="020F0A02020204030203" pitchFamily="34" charset="0"/>
                <a:ea typeface="Lato Black"/>
                <a:cs typeface="Lato Black" panose="020F0A02020204030203" pitchFamily="34" charset="0"/>
              </a:endParaRP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8A32AE6F-65E3-D0BB-A75C-CF2421852062}"/>
                </a:ext>
              </a:extLst>
            </p:cNvPr>
            <p:cNvSpPr txBox="1"/>
            <p:nvPr/>
          </p:nvSpPr>
          <p:spPr>
            <a:xfrm>
              <a:off x="8052198" y="2329173"/>
              <a:ext cx="5197712" cy="5037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900" b="1" dirty="0">
                  <a:latin typeface="Times New Roman"/>
                  <a:cs typeface="Times New Roman"/>
                </a:rPr>
                <a:t>Conclusion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7A4E42-15CB-487D-9A79-05C5A6DF0057}"/>
              </a:ext>
            </a:extLst>
          </p:cNvPr>
          <p:cNvGrpSpPr/>
          <p:nvPr/>
        </p:nvGrpSpPr>
        <p:grpSpPr>
          <a:xfrm>
            <a:off x="310752" y="3347705"/>
            <a:ext cx="4878678" cy="670313"/>
            <a:chOff x="7384136" y="2472048"/>
            <a:chExt cx="6153728" cy="877702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06350972-493E-402E-8B8B-DFE90EEE1135}"/>
                </a:ext>
              </a:extLst>
            </p:cNvPr>
            <p:cNvSpPr/>
            <p:nvPr/>
          </p:nvSpPr>
          <p:spPr>
            <a:xfrm>
              <a:off x="7384136" y="2488320"/>
              <a:ext cx="784345" cy="861430"/>
            </a:xfrm>
            <a:prstGeom prst="teardrop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50" dirty="0">
                  <a:latin typeface="Lato Black" panose="020F0A02020204030203" pitchFamily="34" charset="0"/>
                  <a:ea typeface="Lato Black"/>
                  <a:cs typeface="Lato Black" panose="020F0A02020204030203" pitchFamily="34" charset="0"/>
                </a:rPr>
                <a:t>2</a:t>
              </a:r>
            </a:p>
          </p:txBody>
        </p:sp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BA09444E-8183-48CB-A2A2-24A7CA019163}"/>
                </a:ext>
              </a:extLst>
            </p:cNvPr>
            <p:cNvSpPr txBox="1"/>
            <p:nvPr/>
          </p:nvSpPr>
          <p:spPr>
            <a:xfrm>
              <a:off x="8340152" y="2472048"/>
              <a:ext cx="5197712" cy="4936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850" b="1" dirty="0">
                  <a:latin typeface="Times New Roman"/>
                  <a:cs typeface="Times New Roman"/>
                </a:rPr>
                <a:t>Alzheimer’s Disease</a:t>
              </a:r>
              <a:endParaRPr lang="fr-FR" sz="18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0D6CC6DE-2629-441E-A6CF-F36FFB908069}"/>
              </a:ext>
            </a:extLst>
          </p:cNvPr>
          <p:cNvSpPr/>
          <p:nvPr/>
        </p:nvSpPr>
        <p:spPr>
          <a:xfrm>
            <a:off x="11412244" y="6260123"/>
            <a:ext cx="552659" cy="49739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0776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8FBBF9-06CE-FFB0-74A4-6E92E27B830A}"/>
              </a:ext>
            </a:extLst>
          </p:cNvPr>
          <p:cNvSpPr txBox="1"/>
          <p:nvPr/>
        </p:nvSpPr>
        <p:spPr>
          <a:xfrm>
            <a:off x="0" y="12532"/>
            <a:ext cx="4267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2">
                    <a:lumMod val="75000"/>
                  </a:schemeClr>
                </a:solidFill>
                <a:latin typeface="Times New Roman"/>
                <a:cs typeface="Times New Roman"/>
              </a:rPr>
              <a:t>Data Splitting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4197D-D835-5FF6-5880-134BF2BAB273}"/>
              </a:ext>
            </a:extLst>
          </p:cNvPr>
          <p:cNvSpPr txBox="1"/>
          <p:nvPr/>
        </p:nvSpPr>
        <p:spPr>
          <a:xfrm>
            <a:off x="1392072" y="1426191"/>
            <a:ext cx="50746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18AE7E-43B7-2647-6196-D9790DCDE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38772"/>
              </p:ext>
            </p:extLst>
          </p:nvPr>
        </p:nvGraphicFramePr>
        <p:xfrm>
          <a:off x="314088" y="467260"/>
          <a:ext cx="1156382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12">
                  <a:extLst>
                    <a:ext uri="{9D8B030D-6E8A-4147-A177-3AD203B41FA5}">
                      <a16:colId xmlns:a16="http://schemas.microsoft.com/office/drawing/2014/main" val="3339212775"/>
                    </a:ext>
                  </a:extLst>
                </a:gridCol>
                <a:gridCol w="5781912">
                  <a:extLst>
                    <a:ext uri="{9D8B030D-6E8A-4147-A177-3AD203B41FA5}">
                      <a16:colId xmlns:a16="http://schemas.microsoft.com/office/drawing/2014/main" val="3492184559"/>
                    </a:ext>
                  </a:extLst>
                </a:gridCol>
              </a:tblGrid>
              <a:tr h="276301"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>
                          <a:effectLst/>
                        </a:rPr>
                        <a:t>Dataset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>
                          <a:effectLst/>
                        </a:rPr>
                        <a:t>Percentage Split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12823"/>
                  </a:ext>
                </a:extLst>
              </a:tr>
              <a:tr h="276301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Training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366296"/>
                  </a:ext>
                </a:extLst>
              </a:tr>
              <a:tr h="276301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Validation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685106"/>
                  </a:ext>
                </a:extLst>
              </a:tr>
              <a:tr h="276301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Test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142503"/>
                  </a:ext>
                </a:extLst>
              </a:tr>
            </a:tbl>
          </a:graphicData>
        </a:graphic>
      </p:graphicFrame>
      <p:pic>
        <p:nvPicPr>
          <p:cNvPr id="6" name="Picture 6">
            <a:extLst>
              <a:ext uri="{FF2B5EF4-FFF2-40B4-BE49-F238E27FC236}">
                <a16:creationId xmlns:a16="http://schemas.microsoft.com/office/drawing/2014/main" id="{AFCB27CB-E6A5-2EA1-241B-48A0C7E7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999744"/>
            <a:ext cx="6250816" cy="4390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C64D17B-C082-432E-8A8D-D846F467A8A1}"/>
              </a:ext>
            </a:extLst>
          </p:cNvPr>
          <p:cNvSpPr/>
          <p:nvPr/>
        </p:nvSpPr>
        <p:spPr>
          <a:xfrm>
            <a:off x="11277534" y="6200768"/>
            <a:ext cx="673240" cy="5777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BC4288-5122-491A-8BE2-81C4196C5B53}"/>
              </a:ext>
            </a:extLst>
          </p:cNvPr>
          <p:cNvSpPr/>
          <p:nvPr/>
        </p:nvSpPr>
        <p:spPr>
          <a:xfrm>
            <a:off x="3057525" y="2567313"/>
            <a:ext cx="644131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Balanced </a:t>
            </a:r>
            <a:r>
              <a:rPr 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classes</a:t>
            </a:r>
            <a:r>
              <a:rPr lang="en-US" sz="6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3879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5DCFF6-4D06-79B4-1DC7-BF70E00C5580}"/>
              </a:ext>
            </a:extLst>
          </p:cNvPr>
          <p:cNvSpPr txBox="1"/>
          <p:nvPr/>
        </p:nvSpPr>
        <p:spPr>
          <a:xfrm>
            <a:off x="122084" y="148856"/>
            <a:ext cx="3364007" cy="465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System Architecture 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CEC2BE-B79F-4AE9-99E2-BCD87E06DCC6}"/>
              </a:ext>
            </a:extLst>
          </p:cNvPr>
          <p:cNvSpPr/>
          <p:nvPr/>
        </p:nvSpPr>
        <p:spPr>
          <a:xfrm>
            <a:off x="4965630" y="1162400"/>
            <a:ext cx="2383013" cy="8034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</a:t>
            </a:r>
            <a:r>
              <a:rPr lang="en-US" sz="1400" dirty="0"/>
              <a:t>Data combination</a:t>
            </a:r>
          </a:p>
          <a:p>
            <a:r>
              <a:rPr lang="en-US" sz="1400" dirty="0"/>
              <a:t>-Data augmentation</a:t>
            </a:r>
          </a:p>
          <a:p>
            <a:r>
              <a:rPr lang="en-US" sz="1400" dirty="0"/>
              <a:t>-Oversampling by </a:t>
            </a:r>
            <a:r>
              <a:rPr lang="en-US" sz="1600" b="1" dirty="0"/>
              <a:t>ADASYN</a:t>
            </a:r>
            <a:endParaRPr lang="en-US" sz="14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E2CBD9-25B5-424A-BEE3-E72C265A746C}"/>
              </a:ext>
            </a:extLst>
          </p:cNvPr>
          <p:cNvCxnSpPr>
            <a:cxnSpLocks/>
          </p:cNvCxnSpPr>
          <p:nvPr/>
        </p:nvCxnSpPr>
        <p:spPr>
          <a:xfrm>
            <a:off x="6003200" y="1980330"/>
            <a:ext cx="0" cy="38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F398DA-A691-411F-93F2-F7E9569F2996}"/>
              </a:ext>
            </a:extLst>
          </p:cNvPr>
          <p:cNvSpPr txBox="1"/>
          <p:nvPr/>
        </p:nvSpPr>
        <p:spPr>
          <a:xfrm>
            <a:off x="5407168" y="2251548"/>
            <a:ext cx="150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MRI DATASET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5247A4B-3570-4884-90F7-63603E6CF77E}"/>
              </a:ext>
            </a:extLst>
          </p:cNvPr>
          <p:cNvSpPr/>
          <p:nvPr/>
        </p:nvSpPr>
        <p:spPr>
          <a:xfrm rot="5400000">
            <a:off x="5957234" y="1405805"/>
            <a:ext cx="142292" cy="2387777"/>
          </a:xfrm>
          <a:prstGeom prst="leftBrace">
            <a:avLst>
              <a:gd name="adj1" fmla="val 8333"/>
              <a:gd name="adj2" fmla="val 507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7CD37-3315-4AA8-9B20-E156CF458243}"/>
              </a:ext>
            </a:extLst>
          </p:cNvPr>
          <p:cNvSpPr txBox="1"/>
          <p:nvPr/>
        </p:nvSpPr>
        <p:spPr>
          <a:xfrm>
            <a:off x="4062083" y="2714637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70%</a:t>
            </a:r>
          </a:p>
          <a:p>
            <a:pPr algn="ctr"/>
            <a:r>
              <a:rPr lang="en-US" sz="1200" b="1" dirty="0"/>
              <a:t>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106FF9-0AD3-44C0-A2B3-2CCEB00645AA}"/>
              </a:ext>
            </a:extLst>
          </p:cNvPr>
          <p:cNvSpPr txBox="1"/>
          <p:nvPr/>
        </p:nvSpPr>
        <p:spPr>
          <a:xfrm>
            <a:off x="6413851" y="2674735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10% </a:t>
            </a:r>
          </a:p>
          <a:p>
            <a:pPr algn="ctr"/>
            <a:r>
              <a:rPr lang="en-US" sz="1200" b="1" dirty="0"/>
              <a:t>Testing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63F578-0026-46F3-91F0-CB399DA0FCEB}"/>
              </a:ext>
            </a:extLst>
          </p:cNvPr>
          <p:cNvSpPr txBox="1"/>
          <p:nvPr/>
        </p:nvSpPr>
        <p:spPr>
          <a:xfrm>
            <a:off x="5162372" y="2674737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20%</a:t>
            </a:r>
          </a:p>
          <a:p>
            <a:pPr algn="ctr"/>
            <a:r>
              <a:rPr lang="en-US" sz="1200" b="1" dirty="0"/>
              <a:t> Validation data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D08969-D230-4938-855A-C4343DFC5D73}"/>
              </a:ext>
            </a:extLst>
          </p:cNvPr>
          <p:cNvCxnSpPr>
            <a:cxnSpLocks/>
          </p:cNvCxnSpPr>
          <p:nvPr/>
        </p:nvCxnSpPr>
        <p:spPr>
          <a:xfrm flipH="1">
            <a:off x="6004905" y="2575740"/>
            <a:ext cx="1710" cy="14397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214096-E126-4311-A2E5-99148912BB64}"/>
              </a:ext>
            </a:extLst>
          </p:cNvPr>
          <p:cNvCxnSpPr>
            <a:cxnSpLocks/>
          </p:cNvCxnSpPr>
          <p:nvPr/>
        </p:nvCxnSpPr>
        <p:spPr>
          <a:xfrm>
            <a:off x="6006255" y="2980801"/>
            <a:ext cx="0" cy="16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340950A7-EC6B-459D-B7E2-3F749A3BA4B7}"/>
              </a:ext>
            </a:extLst>
          </p:cNvPr>
          <p:cNvSpPr/>
          <p:nvPr/>
        </p:nvSpPr>
        <p:spPr>
          <a:xfrm rot="16200000">
            <a:off x="5928224" y="1935720"/>
            <a:ext cx="200312" cy="2387777"/>
          </a:xfrm>
          <a:prstGeom prst="leftBrace">
            <a:avLst>
              <a:gd name="adj1" fmla="val 8333"/>
              <a:gd name="adj2" fmla="val 491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72179-0FDA-45DB-BD44-2EB28D417907}"/>
              </a:ext>
            </a:extLst>
          </p:cNvPr>
          <p:cNvSpPr/>
          <p:nvPr/>
        </p:nvSpPr>
        <p:spPr>
          <a:xfrm>
            <a:off x="4930008" y="3287631"/>
            <a:ext cx="2383038" cy="7357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InceptionV3</a:t>
            </a:r>
            <a:endParaRPr lang="en-US" sz="1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221279A-3DF0-45D2-93BD-B4A5C88433AA}"/>
              </a:ext>
            </a:extLst>
          </p:cNvPr>
          <p:cNvCxnSpPr>
            <a:cxnSpLocks/>
          </p:cNvCxnSpPr>
          <p:nvPr/>
        </p:nvCxnSpPr>
        <p:spPr>
          <a:xfrm>
            <a:off x="6024099" y="4022344"/>
            <a:ext cx="0" cy="29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C48BC4C-5E00-4F9F-B7B4-B926DF594E55}"/>
              </a:ext>
            </a:extLst>
          </p:cNvPr>
          <p:cNvSpPr/>
          <p:nvPr/>
        </p:nvSpPr>
        <p:spPr>
          <a:xfrm>
            <a:off x="4923808" y="4321069"/>
            <a:ext cx="2383033" cy="5516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Multi-Layer Perceptron</a:t>
            </a:r>
            <a:endParaRPr lang="en-US" sz="14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2E8A5F-48AA-4504-9A62-6943118F325F}"/>
              </a:ext>
            </a:extLst>
          </p:cNvPr>
          <p:cNvCxnSpPr>
            <a:cxnSpLocks/>
          </p:cNvCxnSpPr>
          <p:nvPr/>
        </p:nvCxnSpPr>
        <p:spPr>
          <a:xfrm flipH="1">
            <a:off x="4335147" y="4871420"/>
            <a:ext cx="1089516" cy="13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E5A996-9ACA-4300-BB39-7F9245305B48}"/>
              </a:ext>
            </a:extLst>
          </p:cNvPr>
          <p:cNvCxnSpPr>
            <a:cxnSpLocks/>
          </p:cNvCxnSpPr>
          <p:nvPr/>
        </p:nvCxnSpPr>
        <p:spPr>
          <a:xfrm flipH="1">
            <a:off x="5520288" y="4871420"/>
            <a:ext cx="177613" cy="136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02DDB2-0F2E-4509-A91D-35AF209D5EEC}"/>
              </a:ext>
            </a:extLst>
          </p:cNvPr>
          <p:cNvCxnSpPr>
            <a:cxnSpLocks/>
          </p:cNvCxnSpPr>
          <p:nvPr/>
        </p:nvCxnSpPr>
        <p:spPr>
          <a:xfrm>
            <a:off x="6295688" y="4885905"/>
            <a:ext cx="483981" cy="130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CA6C6E-13F9-46E1-95A8-88FD7011D6FF}"/>
              </a:ext>
            </a:extLst>
          </p:cNvPr>
          <p:cNvCxnSpPr>
            <a:cxnSpLocks/>
          </p:cNvCxnSpPr>
          <p:nvPr/>
        </p:nvCxnSpPr>
        <p:spPr>
          <a:xfrm>
            <a:off x="6792661" y="4871420"/>
            <a:ext cx="1111965" cy="13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FAE62F9-D5C9-4E9F-BA71-A663B7461D7A}"/>
              </a:ext>
            </a:extLst>
          </p:cNvPr>
          <p:cNvSpPr txBox="1"/>
          <p:nvPr/>
        </p:nvSpPr>
        <p:spPr>
          <a:xfrm>
            <a:off x="5921341" y="6188580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Very Mild demented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F97484-5ACC-49FD-9998-8387111D6591}"/>
              </a:ext>
            </a:extLst>
          </p:cNvPr>
          <p:cNvSpPr txBox="1"/>
          <p:nvPr/>
        </p:nvSpPr>
        <p:spPr>
          <a:xfrm>
            <a:off x="4815398" y="6174095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Mild demented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EC016A-D301-4134-AF76-8BB17A50719B}"/>
              </a:ext>
            </a:extLst>
          </p:cNvPr>
          <p:cNvSpPr txBox="1"/>
          <p:nvPr/>
        </p:nvSpPr>
        <p:spPr>
          <a:xfrm>
            <a:off x="3620998" y="6188579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Non demented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C9794E-D107-4B6F-BB0C-1695043626A6}"/>
              </a:ext>
            </a:extLst>
          </p:cNvPr>
          <p:cNvSpPr txBox="1"/>
          <p:nvPr/>
        </p:nvSpPr>
        <p:spPr>
          <a:xfrm>
            <a:off x="7285939" y="6188580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Moderate demented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812972-052A-4943-8648-0E08F86AFE72}"/>
              </a:ext>
            </a:extLst>
          </p:cNvPr>
          <p:cNvSpPr txBox="1"/>
          <p:nvPr/>
        </p:nvSpPr>
        <p:spPr>
          <a:xfrm rot="16200000">
            <a:off x="3470513" y="4030889"/>
            <a:ext cx="168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Prediction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62E3A8-D797-43B4-B59A-68A5CF6151DE}"/>
              </a:ext>
            </a:extLst>
          </p:cNvPr>
          <p:cNvSpPr txBox="1"/>
          <p:nvPr/>
        </p:nvSpPr>
        <p:spPr>
          <a:xfrm rot="16200000">
            <a:off x="3377254" y="5181666"/>
            <a:ext cx="168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Classification</a:t>
            </a:r>
            <a:endParaRPr lang="en-US" sz="12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821B7F-D981-4175-A877-0CCF31D11D82}"/>
              </a:ext>
            </a:extLst>
          </p:cNvPr>
          <p:cNvSpPr txBox="1"/>
          <p:nvPr/>
        </p:nvSpPr>
        <p:spPr>
          <a:xfrm rot="16200000">
            <a:off x="3685251" y="3237004"/>
            <a:ext cx="106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Features Extraction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3CB9CB3-5EBE-4893-ADBB-128367866D16}"/>
              </a:ext>
            </a:extLst>
          </p:cNvPr>
          <p:cNvSpPr txBox="1"/>
          <p:nvPr/>
        </p:nvSpPr>
        <p:spPr>
          <a:xfrm rot="16200000">
            <a:off x="3407107" y="1131707"/>
            <a:ext cx="163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Pre-Processing </a:t>
            </a:r>
          </a:p>
          <a:p>
            <a:pPr algn="ctr"/>
            <a:r>
              <a:rPr lang="en-US" sz="1600" b="1" dirty="0"/>
              <a:t>Data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08CD7A6-339B-4146-BD67-5E151B6CC949}"/>
              </a:ext>
            </a:extLst>
          </p:cNvPr>
          <p:cNvSpPr txBox="1"/>
          <p:nvPr/>
        </p:nvSpPr>
        <p:spPr>
          <a:xfrm>
            <a:off x="5502384" y="-130183"/>
            <a:ext cx="92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1E0FEBC-EB65-4CDA-921F-C77F20075CB0}"/>
              </a:ext>
            </a:extLst>
          </p:cNvPr>
          <p:cNvCxnSpPr>
            <a:cxnSpLocks/>
          </p:cNvCxnSpPr>
          <p:nvPr/>
        </p:nvCxnSpPr>
        <p:spPr>
          <a:xfrm flipH="1">
            <a:off x="5965865" y="860333"/>
            <a:ext cx="2" cy="31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7" name="3D Model 116" descr="Database symbol">
                <a:extLst>
                  <a:ext uri="{FF2B5EF4-FFF2-40B4-BE49-F238E27FC236}">
                    <a16:creationId xmlns:a16="http://schemas.microsoft.com/office/drawing/2014/main" id="{38D7D107-3B73-4CC2-AFF4-8D8691877D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0791" y="252908"/>
              <a:ext cx="491658" cy="6180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1658" cy="618034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5907" ay="-374259" az="12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7" name="3D Model 116" descr="Database symbol">
                <a:extLst>
                  <a:ext uri="{FF2B5EF4-FFF2-40B4-BE49-F238E27FC236}">
                    <a16:creationId xmlns:a16="http://schemas.microsoft.com/office/drawing/2014/main" id="{38D7D107-3B73-4CC2-AFF4-8D8691877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0791" y="252908"/>
                <a:ext cx="491658" cy="618034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DC4F7911-7FFC-44E1-AAA1-43B8DCB3D135}"/>
              </a:ext>
            </a:extLst>
          </p:cNvPr>
          <p:cNvSpPr/>
          <p:nvPr/>
        </p:nvSpPr>
        <p:spPr>
          <a:xfrm>
            <a:off x="11324492" y="6159610"/>
            <a:ext cx="653144" cy="59471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BA7A8B-A4BA-4942-830E-971D4F98012B}"/>
              </a:ext>
            </a:extLst>
          </p:cNvPr>
          <p:cNvSpPr/>
          <p:nvPr/>
        </p:nvSpPr>
        <p:spPr>
          <a:xfrm>
            <a:off x="3211288" y="2887358"/>
            <a:ext cx="5102602" cy="136708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2583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/>
      <p:bldP spid="13" grpId="0" animBg="1"/>
      <p:bldP spid="21" grpId="0"/>
      <p:bldP spid="35" grpId="0"/>
      <p:bldP spid="36" grpId="0"/>
      <p:bldP spid="48" grpId="0" animBg="1"/>
      <p:bldP spid="50" grpId="0" animBg="1"/>
      <p:bldP spid="54" grpId="0" animBg="1"/>
      <p:bldP spid="65" grpId="0"/>
      <p:bldP spid="66" grpId="0"/>
      <p:bldP spid="67" grpId="0"/>
      <p:bldP spid="68" grpId="0"/>
      <p:bldP spid="76" grpId="0"/>
      <p:bldP spid="78" grpId="0"/>
      <p:bldP spid="79" grpId="0"/>
      <p:bldP spid="80" grpId="0"/>
      <p:bldP spid="81" grpId="0"/>
      <p:bldP spid="31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DD6A17-F798-4C9E-84EA-D6094BD3A693}"/>
              </a:ext>
            </a:extLst>
          </p:cNvPr>
          <p:cNvSpPr txBox="1"/>
          <p:nvPr/>
        </p:nvSpPr>
        <p:spPr>
          <a:xfrm>
            <a:off x="80387" y="286115"/>
            <a:ext cx="369151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cs typeface="Times New Roman"/>
              </a:rPr>
              <a:t>    </a:t>
            </a: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cs typeface="Times New Roman"/>
              </a:rPr>
              <a:t>Features extraction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FA1275-BCD2-4EA4-97C1-5739AC6BF3DC}"/>
              </a:ext>
            </a:extLst>
          </p:cNvPr>
          <p:cNvSpPr/>
          <p:nvPr/>
        </p:nvSpPr>
        <p:spPr>
          <a:xfrm>
            <a:off x="11274251" y="6240026"/>
            <a:ext cx="683287" cy="49739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40F86-EF94-464F-A111-1854C895D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" y="2412690"/>
            <a:ext cx="1548165" cy="1935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569BE-817E-4C81-98B3-2ED7DCA833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502"/>
          <a:stretch/>
        </p:blipFill>
        <p:spPr>
          <a:xfrm>
            <a:off x="3352799" y="1672604"/>
            <a:ext cx="8525377" cy="28891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16EE7E-ECD4-4DBE-BC43-E9C0AC0BDC92}"/>
              </a:ext>
            </a:extLst>
          </p:cNvPr>
          <p:cNvSpPr/>
          <p:nvPr/>
        </p:nvSpPr>
        <p:spPr>
          <a:xfrm>
            <a:off x="2020721" y="4243814"/>
            <a:ext cx="1415568" cy="516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548AAF-DC6D-451B-B2C8-4A7B0B59E32F}"/>
              </a:ext>
            </a:extLst>
          </p:cNvPr>
          <p:cNvSpPr/>
          <p:nvPr/>
        </p:nvSpPr>
        <p:spPr>
          <a:xfrm>
            <a:off x="3358026" y="4225460"/>
            <a:ext cx="1200116" cy="695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A7DBB1-C23B-4B71-B919-F684D038F0F7}"/>
              </a:ext>
            </a:extLst>
          </p:cNvPr>
          <p:cNvCxnSpPr/>
          <p:nvPr/>
        </p:nvCxnSpPr>
        <p:spPr>
          <a:xfrm flipH="1">
            <a:off x="1964082" y="2520779"/>
            <a:ext cx="139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330AB8-8E7B-4533-87D8-B473908430EE}"/>
              </a:ext>
            </a:extLst>
          </p:cNvPr>
          <p:cNvCxnSpPr>
            <a:cxnSpLocks/>
          </p:cNvCxnSpPr>
          <p:nvPr/>
        </p:nvCxnSpPr>
        <p:spPr>
          <a:xfrm flipH="1">
            <a:off x="1923071" y="2509781"/>
            <a:ext cx="32617" cy="1654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E65014-BF57-4E20-B1A5-49B6D55008DE}"/>
              </a:ext>
            </a:extLst>
          </p:cNvPr>
          <p:cNvCxnSpPr>
            <a:cxnSpLocks/>
          </p:cNvCxnSpPr>
          <p:nvPr/>
        </p:nvCxnSpPr>
        <p:spPr>
          <a:xfrm>
            <a:off x="1924072" y="4164580"/>
            <a:ext cx="1431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3B5FA9F1-1E25-4273-A5BF-7502F1FAF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98" y="2547746"/>
            <a:ext cx="1356101" cy="15859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53B342-6BCE-4F06-95E1-49614F423EFC}"/>
              </a:ext>
            </a:extLst>
          </p:cNvPr>
          <p:cNvSpPr txBox="1"/>
          <p:nvPr/>
        </p:nvSpPr>
        <p:spPr>
          <a:xfrm>
            <a:off x="11680774" y="1809345"/>
            <a:ext cx="31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AF61FCB-B8F8-474E-A0B4-5FA787E22F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5079"/>
          <a:stretch/>
        </p:blipFill>
        <p:spPr>
          <a:xfrm>
            <a:off x="9272854" y="4347896"/>
            <a:ext cx="666843" cy="52948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B50B5DC-EB3B-4AA9-AB4F-1F59292E66CE}"/>
              </a:ext>
            </a:extLst>
          </p:cNvPr>
          <p:cNvSpPr/>
          <p:nvPr/>
        </p:nvSpPr>
        <p:spPr>
          <a:xfrm>
            <a:off x="7564116" y="4571813"/>
            <a:ext cx="1708738" cy="4249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cs typeface="Times New Roman" panose="02020603050405020304" pitchFamily="18" charset="0"/>
              </a:rPr>
              <a:t>Auxiliary classifier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4BC38E-46BA-4262-99C1-6EB7CAB158F1}"/>
              </a:ext>
            </a:extLst>
          </p:cNvPr>
          <p:cNvSpPr/>
          <p:nvPr/>
        </p:nvSpPr>
        <p:spPr>
          <a:xfrm>
            <a:off x="3159760" y="1674305"/>
            <a:ext cx="1666240" cy="29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A1168-2A58-4944-9895-C1F9B6498485}"/>
              </a:ext>
            </a:extLst>
          </p:cNvPr>
          <p:cNvSpPr/>
          <p:nvPr/>
        </p:nvSpPr>
        <p:spPr>
          <a:xfrm>
            <a:off x="11839166" y="2263530"/>
            <a:ext cx="80020" cy="23098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A4689-C891-4F5E-8F20-C15F095272AF}"/>
              </a:ext>
            </a:extLst>
          </p:cNvPr>
          <p:cNvSpPr/>
          <p:nvPr/>
        </p:nvSpPr>
        <p:spPr>
          <a:xfrm>
            <a:off x="11998867" y="2537635"/>
            <a:ext cx="72193" cy="18610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3D666CC-99D1-4E7B-AA05-EC474D21AEBC}"/>
              </a:ext>
            </a:extLst>
          </p:cNvPr>
          <p:cNvCxnSpPr/>
          <p:nvPr/>
        </p:nvCxnSpPr>
        <p:spPr>
          <a:xfrm flipH="1">
            <a:off x="11680774" y="4571813"/>
            <a:ext cx="197402" cy="152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3573DB9-3573-42F5-B52F-DCB514026841}"/>
              </a:ext>
            </a:extLst>
          </p:cNvPr>
          <p:cNvSpPr/>
          <p:nvPr/>
        </p:nvSpPr>
        <p:spPr>
          <a:xfrm>
            <a:off x="10265229" y="4612641"/>
            <a:ext cx="1415545" cy="308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Flattening layer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F017DB-46A9-4C9D-B7BB-5C1A65B68A4A}"/>
              </a:ext>
            </a:extLst>
          </p:cNvPr>
          <p:cNvSpPr/>
          <p:nvPr/>
        </p:nvSpPr>
        <p:spPr>
          <a:xfrm>
            <a:off x="10787743" y="5075335"/>
            <a:ext cx="1283317" cy="3496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cs typeface="Times New Roman" panose="02020603050405020304" pitchFamily="18" charset="0"/>
              </a:rPr>
              <a:t>Output Vector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71C87BB-A4C4-4F42-9425-CA864D353D62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1903572" y="4398693"/>
            <a:ext cx="131392" cy="664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FB74A78-5048-4D30-B525-9941DA527AE4}"/>
              </a:ext>
            </a:extLst>
          </p:cNvPr>
          <p:cNvSpPr/>
          <p:nvPr/>
        </p:nvSpPr>
        <p:spPr>
          <a:xfrm>
            <a:off x="6815470" y="1697282"/>
            <a:ext cx="1397750" cy="29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425036-6A8C-418D-AF2C-AD76B8EE8AFC}"/>
              </a:ext>
            </a:extLst>
          </p:cNvPr>
          <p:cNvCxnSpPr>
            <a:stCxn id="5" idx="3"/>
          </p:cNvCxnSpPr>
          <p:nvPr/>
        </p:nvCxnSpPr>
        <p:spPr>
          <a:xfrm>
            <a:off x="1604979" y="3380293"/>
            <a:ext cx="325532" cy="89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3681A2D-7E52-4EA1-89E1-837AACA6BE1C}"/>
              </a:ext>
            </a:extLst>
          </p:cNvPr>
          <p:cNvSpPr/>
          <p:nvPr/>
        </p:nvSpPr>
        <p:spPr>
          <a:xfrm>
            <a:off x="46040" y="4496440"/>
            <a:ext cx="1708738" cy="4249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cs typeface="Times New Roman" panose="02020603050405020304" pitchFamily="18" charset="0"/>
              </a:rPr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37794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5DCFF6-4D06-79B4-1DC7-BF70E00C5580}"/>
              </a:ext>
            </a:extLst>
          </p:cNvPr>
          <p:cNvSpPr txBox="1"/>
          <p:nvPr/>
        </p:nvSpPr>
        <p:spPr>
          <a:xfrm>
            <a:off x="122084" y="148856"/>
            <a:ext cx="336400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System Architecture 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CEC2BE-B79F-4AE9-99E2-BCD87E06DCC6}"/>
              </a:ext>
            </a:extLst>
          </p:cNvPr>
          <p:cNvSpPr/>
          <p:nvPr/>
        </p:nvSpPr>
        <p:spPr>
          <a:xfrm>
            <a:off x="4965630" y="1162400"/>
            <a:ext cx="2383013" cy="8034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</a:t>
            </a:r>
            <a:r>
              <a:rPr lang="en-US" sz="1400" dirty="0"/>
              <a:t>Data combination</a:t>
            </a:r>
          </a:p>
          <a:p>
            <a:r>
              <a:rPr lang="en-US" sz="1400" dirty="0"/>
              <a:t>-Data augmentation</a:t>
            </a:r>
          </a:p>
          <a:p>
            <a:r>
              <a:rPr lang="en-US" sz="1400" dirty="0"/>
              <a:t>-Oversampling by </a:t>
            </a:r>
            <a:r>
              <a:rPr lang="en-US" sz="1600" b="1" dirty="0"/>
              <a:t>ADASYN</a:t>
            </a:r>
            <a:endParaRPr lang="en-US" sz="14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E2CBD9-25B5-424A-BEE3-E72C265A746C}"/>
              </a:ext>
            </a:extLst>
          </p:cNvPr>
          <p:cNvCxnSpPr>
            <a:cxnSpLocks/>
          </p:cNvCxnSpPr>
          <p:nvPr/>
        </p:nvCxnSpPr>
        <p:spPr>
          <a:xfrm>
            <a:off x="6003200" y="1980330"/>
            <a:ext cx="0" cy="38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F398DA-A691-411F-93F2-F7E9569F2996}"/>
              </a:ext>
            </a:extLst>
          </p:cNvPr>
          <p:cNvSpPr txBox="1"/>
          <p:nvPr/>
        </p:nvSpPr>
        <p:spPr>
          <a:xfrm>
            <a:off x="5407168" y="2251548"/>
            <a:ext cx="150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MRI DATASET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5247A4B-3570-4884-90F7-63603E6CF77E}"/>
              </a:ext>
            </a:extLst>
          </p:cNvPr>
          <p:cNvSpPr/>
          <p:nvPr/>
        </p:nvSpPr>
        <p:spPr>
          <a:xfrm rot="5400000">
            <a:off x="5957234" y="1405805"/>
            <a:ext cx="142292" cy="2387777"/>
          </a:xfrm>
          <a:prstGeom prst="leftBrace">
            <a:avLst>
              <a:gd name="adj1" fmla="val 8333"/>
              <a:gd name="adj2" fmla="val 507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7CD37-3315-4AA8-9B20-E156CF458243}"/>
              </a:ext>
            </a:extLst>
          </p:cNvPr>
          <p:cNvSpPr txBox="1"/>
          <p:nvPr/>
        </p:nvSpPr>
        <p:spPr>
          <a:xfrm>
            <a:off x="4062083" y="2714637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70%</a:t>
            </a:r>
          </a:p>
          <a:p>
            <a:pPr algn="ctr"/>
            <a:r>
              <a:rPr lang="en-US" sz="1200" b="1" dirty="0"/>
              <a:t>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106FF9-0AD3-44C0-A2B3-2CCEB00645AA}"/>
              </a:ext>
            </a:extLst>
          </p:cNvPr>
          <p:cNvSpPr txBox="1"/>
          <p:nvPr/>
        </p:nvSpPr>
        <p:spPr>
          <a:xfrm>
            <a:off x="6413851" y="2674735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10% </a:t>
            </a:r>
          </a:p>
          <a:p>
            <a:pPr algn="ctr"/>
            <a:r>
              <a:rPr lang="en-US" sz="1200" b="1" dirty="0"/>
              <a:t>Testing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63F578-0026-46F3-91F0-CB399DA0FCEB}"/>
              </a:ext>
            </a:extLst>
          </p:cNvPr>
          <p:cNvSpPr txBox="1"/>
          <p:nvPr/>
        </p:nvSpPr>
        <p:spPr>
          <a:xfrm>
            <a:off x="5162372" y="2674737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20%</a:t>
            </a:r>
          </a:p>
          <a:p>
            <a:pPr algn="ctr"/>
            <a:r>
              <a:rPr lang="en-US" sz="1200" b="1" dirty="0"/>
              <a:t> Validation data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D08969-D230-4938-855A-C4343DFC5D73}"/>
              </a:ext>
            </a:extLst>
          </p:cNvPr>
          <p:cNvCxnSpPr>
            <a:cxnSpLocks/>
          </p:cNvCxnSpPr>
          <p:nvPr/>
        </p:nvCxnSpPr>
        <p:spPr>
          <a:xfrm flipH="1">
            <a:off x="6004905" y="2575740"/>
            <a:ext cx="1710" cy="14397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214096-E126-4311-A2E5-99148912BB64}"/>
              </a:ext>
            </a:extLst>
          </p:cNvPr>
          <p:cNvCxnSpPr>
            <a:cxnSpLocks/>
          </p:cNvCxnSpPr>
          <p:nvPr/>
        </p:nvCxnSpPr>
        <p:spPr>
          <a:xfrm>
            <a:off x="6006255" y="2980801"/>
            <a:ext cx="0" cy="16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340950A7-EC6B-459D-B7E2-3F749A3BA4B7}"/>
              </a:ext>
            </a:extLst>
          </p:cNvPr>
          <p:cNvSpPr/>
          <p:nvPr/>
        </p:nvSpPr>
        <p:spPr>
          <a:xfrm rot="16200000">
            <a:off x="5928224" y="1935720"/>
            <a:ext cx="200312" cy="2387777"/>
          </a:xfrm>
          <a:prstGeom prst="leftBrace">
            <a:avLst>
              <a:gd name="adj1" fmla="val 8333"/>
              <a:gd name="adj2" fmla="val 491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72179-0FDA-45DB-BD44-2EB28D417907}"/>
              </a:ext>
            </a:extLst>
          </p:cNvPr>
          <p:cNvSpPr/>
          <p:nvPr/>
        </p:nvSpPr>
        <p:spPr>
          <a:xfrm>
            <a:off x="4930008" y="3287631"/>
            <a:ext cx="2383038" cy="7357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InceptionV3</a:t>
            </a:r>
            <a:endParaRPr lang="en-US" sz="14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221279A-3DF0-45D2-93BD-B4A5C88433AA}"/>
              </a:ext>
            </a:extLst>
          </p:cNvPr>
          <p:cNvCxnSpPr>
            <a:cxnSpLocks/>
          </p:cNvCxnSpPr>
          <p:nvPr/>
        </p:nvCxnSpPr>
        <p:spPr>
          <a:xfrm>
            <a:off x="6024099" y="4022344"/>
            <a:ext cx="0" cy="29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C48BC4C-5E00-4F9F-B7B4-B926DF594E55}"/>
              </a:ext>
            </a:extLst>
          </p:cNvPr>
          <p:cNvSpPr/>
          <p:nvPr/>
        </p:nvSpPr>
        <p:spPr>
          <a:xfrm>
            <a:off x="4923808" y="4321069"/>
            <a:ext cx="2383033" cy="5516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Multi-Layer Perceptron</a:t>
            </a:r>
            <a:endParaRPr lang="en-US" sz="14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2E8A5F-48AA-4504-9A62-6943118F325F}"/>
              </a:ext>
            </a:extLst>
          </p:cNvPr>
          <p:cNvCxnSpPr>
            <a:cxnSpLocks/>
          </p:cNvCxnSpPr>
          <p:nvPr/>
        </p:nvCxnSpPr>
        <p:spPr>
          <a:xfrm flipH="1">
            <a:off x="4335147" y="4871420"/>
            <a:ext cx="1089516" cy="13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E5A996-9ACA-4300-BB39-7F9245305B48}"/>
              </a:ext>
            </a:extLst>
          </p:cNvPr>
          <p:cNvCxnSpPr>
            <a:cxnSpLocks/>
          </p:cNvCxnSpPr>
          <p:nvPr/>
        </p:nvCxnSpPr>
        <p:spPr>
          <a:xfrm flipH="1">
            <a:off x="5520288" y="4871420"/>
            <a:ext cx="177613" cy="136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02DDB2-0F2E-4509-A91D-35AF209D5EEC}"/>
              </a:ext>
            </a:extLst>
          </p:cNvPr>
          <p:cNvCxnSpPr>
            <a:cxnSpLocks/>
          </p:cNvCxnSpPr>
          <p:nvPr/>
        </p:nvCxnSpPr>
        <p:spPr>
          <a:xfrm>
            <a:off x="6295688" y="4885905"/>
            <a:ext cx="483981" cy="130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CA6C6E-13F9-46E1-95A8-88FD7011D6FF}"/>
              </a:ext>
            </a:extLst>
          </p:cNvPr>
          <p:cNvCxnSpPr>
            <a:cxnSpLocks/>
          </p:cNvCxnSpPr>
          <p:nvPr/>
        </p:nvCxnSpPr>
        <p:spPr>
          <a:xfrm>
            <a:off x="6792661" y="4871420"/>
            <a:ext cx="1111965" cy="13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FAE62F9-D5C9-4E9F-BA71-A663B7461D7A}"/>
              </a:ext>
            </a:extLst>
          </p:cNvPr>
          <p:cNvSpPr txBox="1"/>
          <p:nvPr/>
        </p:nvSpPr>
        <p:spPr>
          <a:xfrm>
            <a:off x="5921341" y="6188580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Very Mild demented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F97484-5ACC-49FD-9998-8387111D6591}"/>
              </a:ext>
            </a:extLst>
          </p:cNvPr>
          <p:cNvSpPr txBox="1"/>
          <p:nvPr/>
        </p:nvSpPr>
        <p:spPr>
          <a:xfrm>
            <a:off x="4815398" y="6174095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Mild demented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EC016A-D301-4134-AF76-8BB17A50719B}"/>
              </a:ext>
            </a:extLst>
          </p:cNvPr>
          <p:cNvSpPr txBox="1"/>
          <p:nvPr/>
        </p:nvSpPr>
        <p:spPr>
          <a:xfrm>
            <a:off x="3620998" y="6188579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Non demented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C9794E-D107-4B6F-BB0C-1695043626A6}"/>
              </a:ext>
            </a:extLst>
          </p:cNvPr>
          <p:cNvSpPr txBox="1"/>
          <p:nvPr/>
        </p:nvSpPr>
        <p:spPr>
          <a:xfrm>
            <a:off x="7285939" y="6188580"/>
            <a:ext cx="168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Moderate demented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812972-052A-4943-8648-0E08F86AFE72}"/>
              </a:ext>
            </a:extLst>
          </p:cNvPr>
          <p:cNvSpPr txBox="1"/>
          <p:nvPr/>
        </p:nvSpPr>
        <p:spPr>
          <a:xfrm rot="16200000">
            <a:off x="3470513" y="4030889"/>
            <a:ext cx="168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Prediction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62E3A8-D797-43B4-B59A-68A5CF6151DE}"/>
              </a:ext>
            </a:extLst>
          </p:cNvPr>
          <p:cNvSpPr txBox="1"/>
          <p:nvPr/>
        </p:nvSpPr>
        <p:spPr>
          <a:xfrm rot="16200000">
            <a:off x="3377254" y="5181666"/>
            <a:ext cx="168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Classification</a:t>
            </a:r>
            <a:endParaRPr lang="en-US" sz="12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821B7F-D981-4175-A877-0CCF31D11D82}"/>
              </a:ext>
            </a:extLst>
          </p:cNvPr>
          <p:cNvSpPr txBox="1"/>
          <p:nvPr/>
        </p:nvSpPr>
        <p:spPr>
          <a:xfrm rot="16200000">
            <a:off x="3685251" y="3237004"/>
            <a:ext cx="106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Features Extraction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3CB9CB3-5EBE-4893-ADBB-128367866D16}"/>
              </a:ext>
            </a:extLst>
          </p:cNvPr>
          <p:cNvSpPr txBox="1"/>
          <p:nvPr/>
        </p:nvSpPr>
        <p:spPr>
          <a:xfrm rot="16200000">
            <a:off x="3407107" y="1131707"/>
            <a:ext cx="163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Pre-Processing </a:t>
            </a:r>
          </a:p>
          <a:p>
            <a:pPr algn="ctr"/>
            <a:r>
              <a:rPr lang="en-US" sz="1600" b="1" dirty="0"/>
              <a:t>Data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08CD7A6-339B-4146-BD67-5E151B6CC949}"/>
              </a:ext>
            </a:extLst>
          </p:cNvPr>
          <p:cNvSpPr txBox="1"/>
          <p:nvPr/>
        </p:nvSpPr>
        <p:spPr>
          <a:xfrm>
            <a:off x="5502384" y="-130183"/>
            <a:ext cx="92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1E0FEBC-EB65-4CDA-921F-C77F20075CB0}"/>
              </a:ext>
            </a:extLst>
          </p:cNvPr>
          <p:cNvCxnSpPr>
            <a:cxnSpLocks/>
          </p:cNvCxnSpPr>
          <p:nvPr/>
        </p:nvCxnSpPr>
        <p:spPr>
          <a:xfrm flipH="1">
            <a:off x="5965865" y="860333"/>
            <a:ext cx="2" cy="31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7" name="3D Model 116" descr="Database symbol">
                <a:extLst>
                  <a:ext uri="{FF2B5EF4-FFF2-40B4-BE49-F238E27FC236}">
                    <a16:creationId xmlns:a16="http://schemas.microsoft.com/office/drawing/2014/main" id="{38D7D107-3B73-4CC2-AFF4-8D8691877D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0791" y="252908"/>
              <a:ext cx="491658" cy="6180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1658" cy="618034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5907" ay="-374259" az="12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7" name="3D Model 116" descr="Database symbol">
                <a:extLst>
                  <a:ext uri="{FF2B5EF4-FFF2-40B4-BE49-F238E27FC236}">
                    <a16:creationId xmlns:a16="http://schemas.microsoft.com/office/drawing/2014/main" id="{38D7D107-3B73-4CC2-AFF4-8D8691877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0791" y="252908"/>
                <a:ext cx="491658" cy="618034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DC4F7911-7FFC-44E1-AAA1-43B8DCB3D135}"/>
              </a:ext>
            </a:extLst>
          </p:cNvPr>
          <p:cNvSpPr/>
          <p:nvPr/>
        </p:nvSpPr>
        <p:spPr>
          <a:xfrm>
            <a:off x="11324492" y="6159610"/>
            <a:ext cx="653144" cy="59471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BA7A8B-A4BA-4942-830E-971D4F98012B}"/>
              </a:ext>
            </a:extLst>
          </p:cNvPr>
          <p:cNvSpPr/>
          <p:nvPr/>
        </p:nvSpPr>
        <p:spPr>
          <a:xfrm>
            <a:off x="3760781" y="4079257"/>
            <a:ext cx="4792710" cy="123701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9324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/>
      <p:bldP spid="13" grpId="0" animBg="1"/>
      <p:bldP spid="21" grpId="0"/>
      <p:bldP spid="35" grpId="0"/>
      <p:bldP spid="36" grpId="0"/>
      <p:bldP spid="48" grpId="0" animBg="1"/>
      <p:bldP spid="50" grpId="0" animBg="1"/>
      <p:bldP spid="54" grpId="0" animBg="1"/>
      <p:bldP spid="65" grpId="0"/>
      <p:bldP spid="66" grpId="0"/>
      <p:bldP spid="67" grpId="0"/>
      <p:bldP spid="68" grpId="0"/>
      <p:bldP spid="76" grpId="0"/>
      <p:bldP spid="78" grpId="0"/>
      <p:bldP spid="79" grpId="0"/>
      <p:bldP spid="80" grpId="0"/>
      <p:bldP spid="81" grpId="0"/>
      <p:bldP spid="31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119E98-00E4-41F7-A885-2246C011D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36668"/>
            <a:ext cx="9157109" cy="642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8E70C1-7CF2-4314-BFE5-5A149299D6C7}"/>
              </a:ext>
            </a:extLst>
          </p:cNvPr>
          <p:cNvSpPr txBox="1"/>
          <p:nvPr/>
        </p:nvSpPr>
        <p:spPr>
          <a:xfrm>
            <a:off x="253441" y="205835"/>
            <a:ext cx="6756959" cy="52322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cs typeface="Times New Roman"/>
              </a:rPr>
              <a:t> Multi Layer Perceptron for Classification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37E639-2AED-4CB8-8201-F87779937B18}"/>
              </a:ext>
            </a:extLst>
          </p:cNvPr>
          <p:cNvSpPr/>
          <p:nvPr/>
        </p:nvSpPr>
        <p:spPr>
          <a:xfrm>
            <a:off x="11324493" y="6089300"/>
            <a:ext cx="633046" cy="65816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3983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B41912-261C-D592-8667-579F55A202E4}"/>
              </a:ext>
            </a:extLst>
          </p:cNvPr>
          <p:cNvSpPr txBox="1"/>
          <p:nvPr/>
        </p:nvSpPr>
        <p:spPr>
          <a:xfrm>
            <a:off x="3806503" y="1533622"/>
            <a:ext cx="52316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latin typeface="Times New Roman"/>
                <a:ea typeface="+mn-lt"/>
                <a:cs typeface="+mn-lt"/>
              </a:rPr>
              <a:t>Alzheimer Dataset (4 class of Images)</a:t>
            </a:r>
            <a:endParaRPr lang="en-US" sz="2400" b="1" i="1" dirty="0">
              <a:latin typeface="Times New Roman"/>
              <a:cs typeface="Calibri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869A55C-F894-165F-0212-7C269F4049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6743" y="3738249"/>
            <a:ext cx="2819666" cy="105993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1CC3984-D49A-D2ED-8034-BAE1A7C0FB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053827" y="2557333"/>
            <a:ext cx="2482058" cy="128765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268055-B95D-A59F-1AD7-AC2889D5CCA6}"/>
              </a:ext>
            </a:extLst>
          </p:cNvPr>
          <p:cNvSpPr txBox="1"/>
          <p:nvPr/>
        </p:nvSpPr>
        <p:spPr>
          <a:xfrm rot="21590190">
            <a:off x="775596" y="4567350"/>
            <a:ext cx="23379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160x160 pixels</a:t>
            </a:r>
            <a:endParaRPr lang="en-US" sz="2400" b="1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073A8-D5B3-AF46-F666-9C33DB92CFC1}"/>
              </a:ext>
            </a:extLst>
          </p:cNvPr>
          <p:cNvSpPr txBox="1"/>
          <p:nvPr/>
        </p:nvSpPr>
        <p:spPr>
          <a:xfrm>
            <a:off x="9535885" y="2326500"/>
            <a:ext cx="21336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 </a:t>
            </a:r>
            <a:r>
              <a:rPr lang="en-US" sz="2400" b="1" dirty="0"/>
              <a:t>RGB</a:t>
            </a:r>
            <a:endParaRPr lang="en-US" b="1" dirty="0">
              <a:cs typeface="Calibri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7654D4F-8B61-56D6-C89C-16D06620F94A}"/>
              </a:ext>
            </a:extLst>
          </p:cNvPr>
          <p:cNvCxnSpPr>
            <a:cxnSpLocks/>
          </p:cNvCxnSpPr>
          <p:nvPr/>
        </p:nvCxnSpPr>
        <p:spPr>
          <a:xfrm>
            <a:off x="7150521" y="3844984"/>
            <a:ext cx="2553914" cy="110759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3196D67F-5808-52C6-0415-FD8CCF75C89A}"/>
              </a:ext>
            </a:extLst>
          </p:cNvPr>
          <p:cNvCxnSpPr>
            <a:cxnSpLocks/>
          </p:cNvCxnSpPr>
          <p:nvPr/>
        </p:nvCxnSpPr>
        <p:spPr>
          <a:xfrm rot="10800000">
            <a:off x="2656115" y="2600375"/>
            <a:ext cx="2889339" cy="1039761"/>
          </a:xfrm>
          <a:prstGeom prst="curved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94E9D7-7336-3711-DC26-59D34FEAF7E5}"/>
              </a:ext>
            </a:extLst>
          </p:cNvPr>
          <p:cNvSpPr txBox="1"/>
          <p:nvPr/>
        </p:nvSpPr>
        <p:spPr>
          <a:xfrm>
            <a:off x="6307791" y="5068687"/>
            <a:ext cx="58842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Labels : ’Non-Demented’, ’Mild Demented’, ’Very Mild Demented’, and  ’Moderate Demented’.</a:t>
            </a:r>
            <a:endParaRPr lang="en-US" sz="2000" b="1" dirty="0">
              <a:cs typeface="Calibri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Database symbol">
                <a:extLst>
                  <a:ext uri="{FF2B5EF4-FFF2-40B4-BE49-F238E27FC236}">
                    <a16:creationId xmlns:a16="http://schemas.microsoft.com/office/drawing/2014/main" id="{DB7BC201-E78E-4189-A5A3-8AA3BCB52F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25925" y="2131043"/>
              <a:ext cx="1966789" cy="25906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66789" cy="2590698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630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Database symbol">
                <a:extLst>
                  <a:ext uri="{FF2B5EF4-FFF2-40B4-BE49-F238E27FC236}">
                    <a16:creationId xmlns:a16="http://schemas.microsoft.com/office/drawing/2014/main" id="{DB7BC201-E78E-4189-A5A3-8AA3BCB52F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5925" y="2131043"/>
                <a:ext cx="1966789" cy="2590698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8FBD1F7-AB62-4430-932A-2B9321A0485F}"/>
              </a:ext>
            </a:extLst>
          </p:cNvPr>
          <p:cNvSpPr/>
          <p:nvPr/>
        </p:nvSpPr>
        <p:spPr>
          <a:xfrm>
            <a:off x="11218460" y="6168788"/>
            <a:ext cx="761749" cy="6063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C5AC1-4B98-49FD-8CC1-49AFF4FE8374}"/>
              </a:ext>
            </a:extLst>
          </p:cNvPr>
          <p:cNvSpPr txBox="1"/>
          <p:nvPr/>
        </p:nvSpPr>
        <p:spPr>
          <a:xfrm>
            <a:off x="-1353894" y="232048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400" b="1" dirty="0">
                <a:effectLst/>
              </a:rPr>
              <a:t>12394 images</a:t>
            </a:r>
          </a:p>
        </p:txBody>
      </p:sp>
    </p:spTree>
    <p:extLst>
      <p:ext uri="{BB962C8B-B14F-4D97-AF65-F5344CB8AC3E}">
        <p14:creationId xmlns:p14="http://schemas.microsoft.com/office/powerpoint/2010/main" val="290503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0" grpId="0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57D9DB-B467-CAFA-3A5A-83F0FD1BB8E3}"/>
              </a:ext>
            </a:extLst>
          </p:cNvPr>
          <p:cNvSpPr txBox="1"/>
          <p:nvPr/>
        </p:nvSpPr>
        <p:spPr>
          <a:xfrm>
            <a:off x="124047" y="49984"/>
            <a:ext cx="324145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  <a:latin typeface="Times New Roman"/>
                <a:cs typeface="Calibri"/>
              </a:rPr>
              <a:t> </a:t>
            </a: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cs typeface="Calibri"/>
              </a:rPr>
              <a:t>Evaluation Metrics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cs typeface="Times New Roman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34EE32-F837-433B-B5EF-E1FDF227BC67}"/>
              </a:ext>
            </a:extLst>
          </p:cNvPr>
          <p:cNvSpPr/>
          <p:nvPr/>
        </p:nvSpPr>
        <p:spPr>
          <a:xfrm>
            <a:off x="11229102" y="6046828"/>
            <a:ext cx="643095" cy="64362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25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CF9D18-1618-4B9D-A67D-143400EEB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1004"/>
              </p:ext>
            </p:extLst>
          </p:nvPr>
        </p:nvGraphicFramePr>
        <p:xfrm>
          <a:off x="641350" y="811172"/>
          <a:ext cx="10909300" cy="523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4650">
                  <a:extLst>
                    <a:ext uri="{9D8B030D-6E8A-4147-A177-3AD203B41FA5}">
                      <a16:colId xmlns:a16="http://schemas.microsoft.com/office/drawing/2014/main" val="1772231762"/>
                    </a:ext>
                  </a:extLst>
                </a:gridCol>
                <a:gridCol w="5454650">
                  <a:extLst>
                    <a:ext uri="{9D8B030D-6E8A-4147-A177-3AD203B41FA5}">
                      <a16:colId xmlns:a16="http://schemas.microsoft.com/office/drawing/2014/main" val="1864981409"/>
                    </a:ext>
                  </a:extLst>
                </a:gridCol>
              </a:tblGrid>
              <a:tr h="8509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Metrics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Formulas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065659"/>
                  </a:ext>
                </a:extLst>
              </a:tr>
              <a:tr h="1095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effectLst/>
                        </a:rPr>
                        <a:t>Accuracy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</a:rPr>
                        <a:t>TP + TN / (TP + FP + TN + FN)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09913"/>
                  </a:ext>
                </a:extLst>
              </a:tr>
              <a:tr h="1095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effectLst/>
                        </a:rPr>
                        <a:t>Precision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</a:rPr>
                        <a:t>TP / (TP + FP)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4854"/>
                  </a:ext>
                </a:extLst>
              </a:tr>
              <a:tr h="1095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effectLst/>
                        </a:rPr>
                        <a:t>Recall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</a:rPr>
                        <a:t>TP / (TP + FN)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5372"/>
                  </a:ext>
                </a:extLst>
              </a:tr>
              <a:tr h="1095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effectLst/>
                        </a:rPr>
                        <a:t>F1 Score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</a:rPr>
                        <a:t>2 * Precision * Recall / (Precision + Recall)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219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4713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FDD9C8-C4F0-6BAB-022A-41B53D0A0BB2}"/>
              </a:ext>
            </a:extLst>
          </p:cNvPr>
          <p:cNvSpPr txBox="1"/>
          <p:nvPr/>
        </p:nvSpPr>
        <p:spPr>
          <a:xfrm>
            <a:off x="108503" y="102595"/>
            <a:ext cx="4755597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  <a:cs typeface="Calibri"/>
              </a:rPr>
              <a:t>Experiments and Evaluations </a:t>
            </a:r>
            <a:endParaRPr lang="en-US" sz="2800" b="1" i="1" dirty="0">
              <a:solidFill>
                <a:schemeClr val="accent1"/>
              </a:solidFill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3BCC-84BD-7B2C-7056-F1916E789437}"/>
              </a:ext>
            </a:extLst>
          </p:cNvPr>
          <p:cNvSpPr txBox="1"/>
          <p:nvPr/>
        </p:nvSpPr>
        <p:spPr>
          <a:xfrm>
            <a:off x="927246" y="891658"/>
            <a:ext cx="4267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3"/>
                </a:solidFill>
                <a:latin typeface="Times New Roman"/>
                <a:cs typeface="Times New Roman"/>
              </a:rPr>
              <a:t>   ZERO Hidden layers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C71D3-7C4A-87C8-830F-A9C7F12DA216}"/>
              </a:ext>
            </a:extLst>
          </p:cNvPr>
          <p:cNvSpPr txBox="1"/>
          <p:nvPr/>
        </p:nvSpPr>
        <p:spPr>
          <a:xfrm>
            <a:off x="927246" y="2975071"/>
            <a:ext cx="426719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>
                <a:solidFill>
                  <a:schemeClr val="accent3"/>
                </a:solidFill>
                <a:latin typeface="Times New Roman"/>
                <a:cs typeface="Times New Roman"/>
              </a:rPr>
              <a:t>   ONE  Hidden layer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677B87-0D8D-4D8E-AD3C-04252A7E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133945"/>
              </p:ext>
            </p:extLst>
          </p:nvPr>
        </p:nvGraphicFramePr>
        <p:xfrm>
          <a:off x="3619499" y="1513482"/>
          <a:ext cx="8391875" cy="1554480"/>
        </p:xfrm>
        <a:graphic>
          <a:graphicData uri="http://schemas.openxmlformats.org/drawingml/2006/table">
            <a:tbl>
              <a:tblPr/>
              <a:tblGrid>
                <a:gridCol w="1666257">
                  <a:extLst>
                    <a:ext uri="{9D8B030D-6E8A-4147-A177-3AD203B41FA5}">
                      <a16:colId xmlns:a16="http://schemas.microsoft.com/office/drawing/2014/main" val="2793532268"/>
                    </a:ext>
                  </a:extLst>
                </a:gridCol>
                <a:gridCol w="2060099">
                  <a:extLst>
                    <a:ext uri="{9D8B030D-6E8A-4147-A177-3AD203B41FA5}">
                      <a16:colId xmlns:a16="http://schemas.microsoft.com/office/drawing/2014/main" val="4046562913"/>
                    </a:ext>
                  </a:extLst>
                </a:gridCol>
                <a:gridCol w="1611947">
                  <a:extLst>
                    <a:ext uri="{9D8B030D-6E8A-4147-A177-3AD203B41FA5}">
                      <a16:colId xmlns:a16="http://schemas.microsoft.com/office/drawing/2014/main" val="3470080959"/>
                    </a:ext>
                  </a:extLst>
                </a:gridCol>
                <a:gridCol w="1461957">
                  <a:extLst>
                    <a:ext uri="{9D8B030D-6E8A-4147-A177-3AD203B41FA5}">
                      <a16:colId xmlns:a16="http://schemas.microsoft.com/office/drawing/2014/main" val="3054062375"/>
                    </a:ext>
                  </a:extLst>
                </a:gridCol>
                <a:gridCol w="1591615">
                  <a:extLst>
                    <a:ext uri="{9D8B030D-6E8A-4147-A177-3AD203B41FA5}">
                      <a16:colId xmlns:a16="http://schemas.microsoft.com/office/drawing/2014/main" val="2277702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Input layer Nodes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Accuracy</a:t>
                      </a:r>
                    </a:p>
                    <a:p>
                      <a:pPr algn="ctr" fontAlgn="b"/>
                      <a:endParaRPr lang="en-US" b="1" dirty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Precision</a:t>
                      </a:r>
                    </a:p>
                    <a:p>
                      <a:pPr algn="ctr" fontAlgn="b"/>
                      <a:endParaRPr lang="en-US" b="1" dirty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Recall</a:t>
                      </a:r>
                    </a:p>
                    <a:p>
                      <a:pPr algn="ctr" fontAlgn="b"/>
                      <a:endParaRPr lang="en-US" b="1" dirty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b="1" dirty="0">
                          <a:effectLst/>
                        </a:rPr>
                        <a:t>F1-Score</a:t>
                      </a:r>
                    </a:p>
                    <a:p>
                      <a:pPr lvl="0" algn="ctr" fontAlgn="b"/>
                      <a:endParaRPr lang="en-US" b="1" dirty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532732"/>
                  </a:ext>
                </a:extLst>
              </a:tr>
              <a:tr h="424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18432</a:t>
                      </a:r>
                    </a:p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77.25%</a:t>
                      </a:r>
                    </a:p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85%</a:t>
                      </a:r>
                    </a:p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77%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80.8%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1276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8C0A475-7EFB-4E70-BFE5-F83C66467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681966"/>
              </p:ext>
            </p:extLst>
          </p:nvPr>
        </p:nvGraphicFramePr>
        <p:xfrm>
          <a:off x="3619500" y="3873873"/>
          <a:ext cx="8391875" cy="2474768"/>
        </p:xfrm>
        <a:graphic>
          <a:graphicData uri="http://schemas.openxmlformats.org/drawingml/2006/table">
            <a:tbl>
              <a:tblPr/>
              <a:tblGrid>
                <a:gridCol w="1678375">
                  <a:extLst>
                    <a:ext uri="{9D8B030D-6E8A-4147-A177-3AD203B41FA5}">
                      <a16:colId xmlns:a16="http://schemas.microsoft.com/office/drawing/2014/main" val="1274355419"/>
                    </a:ext>
                  </a:extLst>
                </a:gridCol>
                <a:gridCol w="1678375">
                  <a:extLst>
                    <a:ext uri="{9D8B030D-6E8A-4147-A177-3AD203B41FA5}">
                      <a16:colId xmlns:a16="http://schemas.microsoft.com/office/drawing/2014/main" val="3198425714"/>
                    </a:ext>
                  </a:extLst>
                </a:gridCol>
                <a:gridCol w="1678375">
                  <a:extLst>
                    <a:ext uri="{9D8B030D-6E8A-4147-A177-3AD203B41FA5}">
                      <a16:colId xmlns:a16="http://schemas.microsoft.com/office/drawing/2014/main" val="181650807"/>
                    </a:ext>
                  </a:extLst>
                </a:gridCol>
                <a:gridCol w="1678375">
                  <a:extLst>
                    <a:ext uri="{9D8B030D-6E8A-4147-A177-3AD203B41FA5}">
                      <a16:colId xmlns:a16="http://schemas.microsoft.com/office/drawing/2014/main" val="1904488242"/>
                    </a:ext>
                  </a:extLst>
                </a:gridCol>
                <a:gridCol w="1678375">
                  <a:extLst>
                    <a:ext uri="{9D8B030D-6E8A-4147-A177-3AD203B41FA5}">
                      <a16:colId xmlns:a16="http://schemas.microsoft.com/office/drawing/2014/main" val="4104191727"/>
                    </a:ext>
                  </a:extLst>
                </a:gridCol>
              </a:tblGrid>
              <a:tr h="440199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Neurons Numbers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Accuracy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Precision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Recall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F1-score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105720"/>
                  </a:ext>
                </a:extLst>
              </a:tr>
              <a:tr h="458672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146259"/>
                  </a:ext>
                </a:extLst>
              </a:tr>
              <a:tr h="458672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036983"/>
                  </a:ext>
                </a:extLst>
              </a:tr>
              <a:tr h="458672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96.31%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508921"/>
                  </a:ext>
                </a:extLst>
              </a:tr>
              <a:tr h="458672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96.22%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461299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2A853D56-B2C7-46E7-9039-7DAE70A4EBD7}"/>
              </a:ext>
            </a:extLst>
          </p:cNvPr>
          <p:cNvSpPr/>
          <p:nvPr/>
        </p:nvSpPr>
        <p:spPr>
          <a:xfrm>
            <a:off x="3539351" y="2254837"/>
            <a:ext cx="8391875" cy="7631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927503-68F3-41AE-B34F-AF84842BB458}"/>
              </a:ext>
            </a:extLst>
          </p:cNvPr>
          <p:cNvSpPr/>
          <p:nvPr/>
        </p:nvSpPr>
        <p:spPr>
          <a:xfrm>
            <a:off x="3401128" y="4931634"/>
            <a:ext cx="8306710" cy="600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EB1094-902A-4F09-9219-FF8529CA2A23}"/>
              </a:ext>
            </a:extLst>
          </p:cNvPr>
          <p:cNvSpPr/>
          <p:nvPr/>
        </p:nvSpPr>
        <p:spPr>
          <a:xfrm>
            <a:off x="11348184" y="6290421"/>
            <a:ext cx="663191" cy="54763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876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2" grpId="0"/>
      <p:bldP spid="13" grpId="0" animBg="1"/>
      <p:bldP spid="15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E2B3ED-8C38-26A6-3116-755693C5947D}"/>
              </a:ext>
            </a:extLst>
          </p:cNvPr>
          <p:cNvSpPr txBox="1"/>
          <p:nvPr/>
        </p:nvSpPr>
        <p:spPr>
          <a:xfrm>
            <a:off x="0" y="39464"/>
            <a:ext cx="4267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3"/>
                </a:solidFill>
                <a:latin typeface="Times New Roman"/>
                <a:cs typeface="Times New Roman"/>
              </a:rPr>
              <a:t> TWO  Hidden layers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846FB-6F9E-DE84-DA73-F296BBA5058A}"/>
              </a:ext>
            </a:extLst>
          </p:cNvPr>
          <p:cNvSpPr txBox="1"/>
          <p:nvPr/>
        </p:nvSpPr>
        <p:spPr>
          <a:xfrm>
            <a:off x="102474" y="3200842"/>
            <a:ext cx="448328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>
                <a:solidFill>
                  <a:schemeClr val="accent3"/>
                </a:solidFill>
                <a:latin typeface="Times New Roman"/>
                <a:cs typeface="Times New Roman"/>
              </a:rPr>
              <a:t>Epochs Number Variations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938099-6C14-4BBB-A06A-08353C9BE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347056"/>
              </p:ext>
            </p:extLst>
          </p:nvPr>
        </p:nvGraphicFramePr>
        <p:xfrm>
          <a:off x="1662311" y="501129"/>
          <a:ext cx="8555575" cy="2601134"/>
        </p:xfrm>
        <a:graphic>
          <a:graphicData uri="http://schemas.openxmlformats.org/drawingml/2006/table">
            <a:tbl>
              <a:tblPr/>
              <a:tblGrid>
                <a:gridCol w="1711115">
                  <a:extLst>
                    <a:ext uri="{9D8B030D-6E8A-4147-A177-3AD203B41FA5}">
                      <a16:colId xmlns:a16="http://schemas.microsoft.com/office/drawing/2014/main" val="3843779551"/>
                    </a:ext>
                  </a:extLst>
                </a:gridCol>
                <a:gridCol w="1711115">
                  <a:extLst>
                    <a:ext uri="{9D8B030D-6E8A-4147-A177-3AD203B41FA5}">
                      <a16:colId xmlns:a16="http://schemas.microsoft.com/office/drawing/2014/main" val="1955345234"/>
                    </a:ext>
                  </a:extLst>
                </a:gridCol>
                <a:gridCol w="1711115">
                  <a:extLst>
                    <a:ext uri="{9D8B030D-6E8A-4147-A177-3AD203B41FA5}">
                      <a16:colId xmlns:a16="http://schemas.microsoft.com/office/drawing/2014/main" val="2864888584"/>
                    </a:ext>
                  </a:extLst>
                </a:gridCol>
                <a:gridCol w="1711115">
                  <a:extLst>
                    <a:ext uri="{9D8B030D-6E8A-4147-A177-3AD203B41FA5}">
                      <a16:colId xmlns:a16="http://schemas.microsoft.com/office/drawing/2014/main" val="243844744"/>
                    </a:ext>
                  </a:extLst>
                </a:gridCol>
                <a:gridCol w="1711115">
                  <a:extLst>
                    <a:ext uri="{9D8B030D-6E8A-4147-A177-3AD203B41FA5}">
                      <a16:colId xmlns:a16="http://schemas.microsoft.com/office/drawing/2014/main" val="3168293060"/>
                    </a:ext>
                  </a:extLst>
                </a:gridCol>
              </a:tblGrid>
              <a:tr h="674369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Neurons Number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Accuracy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Precision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Recall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F1-score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347306"/>
                  </a:ext>
                </a:extLst>
              </a:tr>
              <a:tr h="385353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88.41%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88%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88%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86905"/>
                  </a:ext>
                </a:extLst>
              </a:tr>
              <a:tr h="385353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95.32%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6669"/>
                  </a:ext>
                </a:extLst>
              </a:tr>
              <a:tr h="385353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92.25%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267571"/>
                  </a:ext>
                </a:extLst>
              </a:tr>
              <a:tr h="385353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94.75%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43457"/>
                  </a:ext>
                </a:extLst>
              </a:tr>
              <a:tr h="385353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94.84%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8881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6E326E-0837-4696-BA92-8FB436CEC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153334"/>
              </p:ext>
            </p:extLst>
          </p:nvPr>
        </p:nvGraphicFramePr>
        <p:xfrm>
          <a:off x="1662311" y="3755738"/>
          <a:ext cx="8555575" cy="2804550"/>
        </p:xfrm>
        <a:graphic>
          <a:graphicData uri="http://schemas.openxmlformats.org/drawingml/2006/table">
            <a:tbl>
              <a:tblPr/>
              <a:tblGrid>
                <a:gridCol w="1711115">
                  <a:extLst>
                    <a:ext uri="{9D8B030D-6E8A-4147-A177-3AD203B41FA5}">
                      <a16:colId xmlns:a16="http://schemas.microsoft.com/office/drawing/2014/main" val="3199427233"/>
                    </a:ext>
                  </a:extLst>
                </a:gridCol>
                <a:gridCol w="1711115">
                  <a:extLst>
                    <a:ext uri="{9D8B030D-6E8A-4147-A177-3AD203B41FA5}">
                      <a16:colId xmlns:a16="http://schemas.microsoft.com/office/drawing/2014/main" val="1286991026"/>
                    </a:ext>
                  </a:extLst>
                </a:gridCol>
                <a:gridCol w="1711115">
                  <a:extLst>
                    <a:ext uri="{9D8B030D-6E8A-4147-A177-3AD203B41FA5}">
                      <a16:colId xmlns:a16="http://schemas.microsoft.com/office/drawing/2014/main" val="2983905706"/>
                    </a:ext>
                  </a:extLst>
                </a:gridCol>
                <a:gridCol w="1711115">
                  <a:extLst>
                    <a:ext uri="{9D8B030D-6E8A-4147-A177-3AD203B41FA5}">
                      <a16:colId xmlns:a16="http://schemas.microsoft.com/office/drawing/2014/main" val="3011908244"/>
                    </a:ext>
                  </a:extLst>
                </a:gridCol>
                <a:gridCol w="1711115">
                  <a:extLst>
                    <a:ext uri="{9D8B030D-6E8A-4147-A177-3AD203B41FA5}">
                      <a16:colId xmlns:a16="http://schemas.microsoft.com/office/drawing/2014/main" val="1025719169"/>
                    </a:ext>
                  </a:extLst>
                </a:gridCol>
              </a:tblGrid>
              <a:tr h="727105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Epochs Numbers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Accuracy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Precision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Recall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F1-Score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56453"/>
                  </a:ext>
                </a:extLst>
              </a:tr>
              <a:tr h="415489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91.80%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225298"/>
                  </a:ext>
                </a:extLst>
              </a:tr>
              <a:tr h="415489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093550"/>
                  </a:ext>
                </a:extLst>
              </a:tr>
              <a:tr h="415489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71217"/>
                  </a:ext>
                </a:extLst>
              </a:tr>
              <a:tr h="415489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520720"/>
                  </a:ext>
                </a:extLst>
              </a:tr>
              <a:tr h="415489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91.74%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482860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DBCBCCAB-04A0-497B-A8B6-F05C26A03B91}"/>
              </a:ext>
            </a:extLst>
          </p:cNvPr>
          <p:cNvSpPr/>
          <p:nvPr/>
        </p:nvSpPr>
        <p:spPr>
          <a:xfrm>
            <a:off x="1362148" y="4813160"/>
            <a:ext cx="8555575" cy="6405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77BA74-7617-4760-9AF5-25584BB5779D}"/>
              </a:ext>
            </a:extLst>
          </p:cNvPr>
          <p:cNvSpPr/>
          <p:nvPr/>
        </p:nvSpPr>
        <p:spPr>
          <a:xfrm>
            <a:off x="11294347" y="6300930"/>
            <a:ext cx="663191" cy="51871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328008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BF432E-B4F8-5F9E-71E8-E0F722E3B73E}"/>
              </a:ext>
            </a:extLst>
          </p:cNvPr>
          <p:cNvSpPr txBox="1"/>
          <p:nvPr/>
        </p:nvSpPr>
        <p:spPr>
          <a:xfrm>
            <a:off x="0" y="0"/>
            <a:ext cx="44832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3"/>
                </a:solidFill>
                <a:latin typeface="Times New Roman"/>
                <a:cs typeface="Times New Roman"/>
              </a:rPr>
              <a:t>Learning Rate Variations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DC60B-2087-06CC-CD20-3A8F90910880}"/>
              </a:ext>
            </a:extLst>
          </p:cNvPr>
          <p:cNvSpPr txBox="1"/>
          <p:nvPr/>
        </p:nvSpPr>
        <p:spPr>
          <a:xfrm>
            <a:off x="105870" y="3198167"/>
            <a:ext cx="448328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>
                <a:solidFill>
                  <a:schemeClr val="accent3"/>
                </a:solidFill>
                <a:latin typeface="Times New Roman"/>
                <a:cs typeface="Times New Roman"/>
              </a:rPr>
              <a:t>Dropout Variations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2CE2FC-434F-4695-B820-B6DE0237C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459675"/>
              </p:ext>
            </p:extLst>
          </p:nvPr>
        </p:nvGraphicFramePr>
        <p:xfrm>
          <a:off x="788938" y="661451"/>
          <a:ext cx="9516140" cy="2390522"/>
        </p:xfrm>
        <a:graphic>
          <a:graphicData uri="http://schemas.openxmlformats.org/drawingml/2006/table">
            <a:tbl>
              <a:tblPr/>
              <a:tblGrid>
                <a:gridCol w="1903228">
                  <a:extLst>
                    <a:ext uri="{9D8B030D-6E8A-4147-A177-3AD203B41FA5}">
                      <a16:colId xmlns:a16="http://schemas.microsoft.com/office/drawing/2014/main" val="2998294558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3438143727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422793716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2207848454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3701216961"/>
                    </a:ext>
                  </a:extLst>
                </a:gridCol>
              </a:tblGrid>
              <a:tr h="727550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Learning Rate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Accuracy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Precision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Recall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F1-Score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407790"/>
                  </a:ext>
                </a:extLst>
              </a:tr>
              <a:tr h="415743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0.00001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91.74%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854830"/>
                  </a:ext>
                </a:extLst>
              </a:tr>
              <a:tr h="415743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710893"/>
                  </a:ext>
                </a:extLst>
              </a:tr>
              <a:tr h="415743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90.87%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22993"/>
                  </a:ext>
                </a:extLst>
              </a:tr>
              <a:tr h="415743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62.51%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65%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62%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63%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693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AF12A9-E5FE-4D50-B5D2-E1184402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05981"/>
              </p:ext>
            </p:extLst>
          </p:nvPr>
        </p:nvGraphicFramePr>
        <p:xfrm>
          <a:off x="964330" y="3859618"/>
          <a:ext cx="9455575" cy="2228585"/>
        </p:xfrm>
        <a:graphic>
          <a:graphicData uri="http://schemas.openxmlformats.org/drawingml/2006/table">
            <a:tbl>
              <a:tblPr/>
              <a:tblGrid>
                <a:gridCol w="1891115">
                  <a:extLst>
                    <a:ext uri="{9D8B030D-6E8A-4147-A177-3AD203B41FA5}">
                      <a16:colId xmlns:a16="http://schemas.microsoft.com/office/drawing/2014/main" val="3037293764"/>
                    </a:ext>
                  </a:extLst>
                </a:gridCol>
                <a:gridCol w="1891115">
                  <a:extLst>
                    <a:ext uri="{9D8B030D-6E8A-4147-A177-3AD203B41FA5}">
                      <a16:colId xmlns:a16="http://schemas.microsoft.com/office/drawing/2014/main" val="3697502514"/>
                    </a:ext>
                  </a:extLst>
                </a:gridCol>
                <a:gridCol w="1891115">
                  <a:extLst>
                    <a:ext uri="{9D8B030D-6E8A-4147-A177-3AD203B41FA5}">
                      <a16:colId xmlns:a16="http://schemas.microsoft.com/office/drawing/2014/main" val="971729764"/>
                    </a:ext>
                  </a:extLst>
                </a:gridCol>
                <a:gridCol w="1891115">
                  <a:extLst>
                    <a:ext uri="{9D8B030D-6E8A-4147-A177-3AD203B41FA5}">
                      <a16:colId xmlns:a16="http://schemas.microsoft.com/office/drawing/2014/main" val="2294778564"/>
                    </a:ext>
                  </a:extLst>
                </a:gridCol>
                <a:gridCol w="1891115">
                  <a:extLst>
                    <a:ext uri="{9D8B030D-6E8A-4147-A177-3AD203B41FA5}">
                      <a16:colId xmlns:a16="http://schemas.microsoft.com/office/drawing/2014/main" val="3351663996"/>
                    </a:ext>
                  </a:extLst>
                </a:gridCol>
              </a:tblGrid>
              <a:tr h="801248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Dropout Rate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Accuracy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Precision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Recall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F1-Score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10152"/>
                  </a:ext>
                </a:extLst>
              </a:tr>
              <a:tr h="475779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87.19%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67220"/>
                  </a:ext>
                </a:extLst>
              </a:tr>
              <a:tr h="475779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98520"/>
                  </a:ext>
                </a:extLst>
              </a:tr>
              <a:tr h="475779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93.50%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513740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A59B44D7-DE57-42BE-97F3-1C1E96733175}"/>
              </a:ext>
            </a:extLst>
          </p:cNvPr>
          <p:cNvSpPr/>
          <p:nvPr/>
        </p:nvSpPr>
        <p:spPr>
          <a:xfrm>
            <a:off x="788938" y="5075459"/>
            <a:ext cx="9745798" cy="5745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3A0FAC-3238-4574-93E6-E482C5C685CF}"/>
              </a:ext>
            </a:extLst>
          </p:cNvPr>
          <p:cNvSpPr/>
          <p:nvPr/>
        </p:nvSpPr>
        <p:spPr>
          <a:xfrm>
            <a:off x="674108" y="1713101"/>
            <a:ext cx="9745797" cy="5914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5D88BF-DDD9-4836-8481-982EC4F08D75}"/>
              </a:ext>
            </a:extLst>
          </p:cNvPr>
          <p:cNvSpPr/>
          <p:nvPr/>
        </p:nvSpPr>
        <p:spPr>
          <a:xfrm>
            <a:off x="11354638" y="6088203"/>
            <a:ext cx="643094" cy="49739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79662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 animBg="1"/>
      <p:bldP spid="10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5D15B9-9BD1-DF00-8A42-3F9E2B6C345F}"/>
              </a:ext>
            </a:extLst>
          </p:cNvPr>
          <p:cNvGrpSpPr/>
          <p:nvPr/>
        </p:nvGrpSpPr>
        <p:grpSpPr>
          <a:xfrm>
            <a:off x="3464494" y="1893739"/>
            <a:ext cx="6009339" cy="134985"/>
            <a:chOff x="3513444" y="2621851"/>
            <a:chExt cx="7868558" cy="1767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37E907-6AF1-C2BD-F740-E06FF88C51DE}"/>
                </a:ext>
              </a:extLst>
            </p:cNvPr>
            <p:cNvSpPr/>
            <p:nvPr/>
          </p:nvSpPr>
          <p:spPr>
            <a:xfrm>
              <a:off x="6140530" y="2621851"/>
              <a:ext cx="2627086" cy="176748"/>
            </a:xfrm>
            <a:prstGeom prst="rect">
              <a:avLst/>
            </a:prstGeom>
            <a:solidFill>
              <a:srgbClr val="FE8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F3ACDE-9241-E27F-9355-175ADC579D12}"/>
                </a:ext>
              </a:extLst>
            </p:cNvPr>
            <p:cNvSpPr/>
            <p:nvPr/>
          </p:nvSpPr>
          <p:spPr>
            <a:xfrm>
              <a:off x="3513444" y="2621851"/>
              <a:ext cx="2627086" cy="176748"/>
            </a:xfrm>
            <a:prstGeom prst="rect">
              <a:avLst/>
            </a:pr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76695A-5870-149C-592F-25A265A5E51E}"/>
                </a:ext>
              </a:extLst>
            </p:cNvPr>
            <p:cNvSpPr/>
            <p:nvPr/>
          </p:nvSpPr>
          <p:spPr>
            <a:xfrm>
              <a:off x="8754916" y="2621851"/>
              <a:ext cx="2627086" cy="176748"/>
            </a:xfrm>
            <a:prstGeom prst="rect">
              <a:avLst/>
            </a:prstGeom>
            <a:solidFill>
              <a:srgbClr val="A1B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DE5510F-5EAB-4B88-BBB2-5040F2B44B90}"/>
              </a:ext>
            </a:extLst>
          </p:cNvPr>
          <p:cNvGrpSpPr/>
          <p:nvPr/>
        </p:nvGrpSpPr>
        <p:grpSpPr>
          <a:xfrm>
            <a:off x="3464494" y="3694751"/>
            <a:ext cx="6009339" cy="136331"/>
            <a:chOff x="2693696" y="4435841"/>
            <a:chExt cx="7868558" cy="1785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07CBFE-C964-FEA2-7A65-D8CF30F45C76}"/>
                </a:ext>
              </a:extLst>
            </p:cNvPr>
            <p:cNvSpPr/>
            <p:nvPr/>
          </p:nvSpPr>
          <p:spPr>
            <a:xfrm>
              <a:off x="5320782" y="4437603"/>
              <a:ext cx="2627086" cy="176748"/>
            </a:xfrm>
            <a:prstGeom prst="rect">
              <a:avLst/>
            </a:prstGeom>
            <a:solidFill>
              <a:srgbClr val="D43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E0DC8B9-A2A5-B8E0-92F7-3DB186D30FD4}"/>
                </a:ext>
              </a:extLst>
            </p:cNvPr>
            <p:cNvSpPr/>
            <p:nvPr/>
          </p:nvSpPr>
          <p:spPr>
            <a:xfrm>
              <a:off x="2693696" y="4437603"/>
              <a:ext cx="2627086" cy="176748"/>
            </a:xfrm>
            <a:prstGeom prst="rect">
              <a:avLst/>
            </a:prstGeom>
            <a:solidFill>
              <a:srgbClr val="01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41B32F-C634-379F-522E-8695BAFAD449}"/>
                </a:ext>
              </a:extLst>
            </p:cNvPr>
            <p:cNvSpPr/>
            <p:nvPr/>
          </p:nvSpPr>
          <p:spPr>
            <a:xfrm>
              <a:off x="7935168" y="4435841"/>
              <a:ext cx="2627086" cy="176748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C3634C23-6B32-D5A2-8673-7EF8B3F8A7B4}"/>
              </a:ext>
            </a:extLst>
          </p:cNvPr>
          <p:cNvSpPr txBox="1"/>
          <p:nvPr/>
        </p:nvSpPr>
        <p:spPr>
          <a:xfrm>
            <a:off x="3380391" y="2431079"/>
            <a:ext cx="6009338" cy="859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36528" rtl="0" eaLnBrk="1" latinLnBrk="0" hangingPunct="1">
              <a:defRPr sz="1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264" algn="l" defTabSz="936528" rtl="0" eaLnBrk="1" latinLnBrk="0" hangingPunct="1">
              <a:defRPr sz="1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528" algn="l" defTabSz="936528" rtl="0" eaLnBrk="1" latinLnBrk="0" hangingPunct="1">
              <a:defRPr sz="1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4793" algn="l" defTabSz="936528" rtl="0" eaLnBrk="1" latinLnBrk="0" hangingPunct="1">
              <a:defRPr sz="1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3057" algn="l" defTabSz="936528" rtl="0" eaLnBrk="1" latinLnBrk="0" hangingPunct="1">
              <a:defRPr sz="1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41321" algn="l" defTabSz="936528" rtl="0" eaLnBrk="1" latinLnBrk="0" hangingPunct="1">
              <a:defRPr sz="1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9585" algn="l" defTabSz="936528" rtl="0" eaLnBrk="1" latinLnBrk="0" hangingPunct="1">
              <a:defRPr sz="1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7850" algn="l" defTabSz="936528" rtl="0" eaLnBrk="1" latinLnBrk="0" hangingPunct="1">
              <a:defRPr sz="1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6114" algn="l" defTabSz="936528" rtl="0" eaLnBrk="1" latinLnBrk="0" hangingPunct="1">
              <a:defRPr sz="1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4888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da-DK" sz="3666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66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48236DB-A846-4525-8196-DDCB00718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1" r="12945"/>
          <a:stretch/>
        </p:blipFill>
        <p:spPr>
          <a:xfrm>
            <a:off x="4379748" y="-25367"/>
            <a:ext cx="3869947" cy="6364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2C9E12-4094-4B51-B1E1-DD1863FC0BD0}"/>
              </a:ext>
            </a:extLst>
          </p:cNvPr>
          <p:cNvSpPr txBox="1"/>
          <p:nvPr/>
        </p:nvSpPr>
        <p:spPr>
          <a:xfrm>
            <a:off x="4178782" y="6338917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Bahnschrift SemiBold Condensed" panose="020B0502040204020203" pitchFamily="34" charset="0"/>
              </a:rPr>
              <a:t>Dr. Alois Alzheimer(</a:t>
            </a:r>
            <a:r>
              <a:rPr lang="da-DK" sz="2000" b="1" i="0" dirty="0">
                <a:solidFill>
                  <a:srgbClr val="202122"/>
                </a:solidFill>
                <a:effectLst/>
                <a:latin typeface="Bahnschrift SemiBold Condensed" panose="020B0502040204020203" pitchFamily="34" charset="0"/>
              </a:rPr>
              <a:t>June 1864 – 19 December 1915)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343599-AEB1-422A-ACD7-DAE4D9BB595C}"/>
              </a:ext>
            </a:extLst>
          </p:cNvPr>
          <p:cNvSpPr/>
          <p:nvPr/>
        </p:nvSpPr>
        <p:spPr>
          <a:xfrm>
            <a:off x="11342802" y="6290275"/>
            <a:ext cx="552659" cy="49739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938677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3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999DE1-4F1E-A846-0BDA-28CF1F38F5CA}"/>
              </a:ext>
            </a:extLst>
          </p:cNvPr>
          <p:cNvSpPr txBox="1"/>
          <p:nvPr/>
        </p:nvSpPr>
        <p:spPr>
          <a:xfrm>
            <a:off x="2919" y="142793"/>
            <a:ext cx="4892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3"/>
                </a:solidFill>
                <a:latin typeface="Times New Roman"/>
                <a:cs typeface="Times New Roman"/>
              </a:rPr>
              <a:t> Studies Results Comparison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A4460F-6D3A-4511-9322-D6A356AED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60816"/>
              </p:ext>
            </p:extLst>
          </p:nvPr>
        </p:nvGraphicFramePr>
        <p:xfrm>
          <a:off x="234462" y="762000"/>
          <a:ext cx="11506200" cy="5757150"/>
        </p:xfrm>
        <a:graphic>
          <a:graphicData uri="http://schemas.openxmlformats.org/drawingml/2006/table">
            <a:tbl>
              <a:tblPr/>
              <a:tblGrid>
                <a:gridCol w="1917700">
                  <a:extLst>
                    <a:ext uri="{9D8B030D-6E8A-4147-A177-3AD203B41FA5}">
                      <a16:colId xmlns:a16="http://schemas.microsoft.com/office/drawing/2014/main" val="3483937089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677063320"/>
                    </a:ext>
                  </a:extLst>
                </a:gridCol>
                <a:gridCol w="2192355">
                  <a:extLst>
                    <a:ext uri="{9D8B030D-6E8A-4147-A177-3AD203B41FA5}">
                      <a16:colId xmlns:a16="http://schemas.microsoft.com/office/drawing/2014/main" val="1004321517"/>
                    </a:ext>
                  </a:extLst>
                </a:gridCol>
                <a:gridCol w="1858945">
                  <a:extLst>
                    <a:ext uri="{9D8B030D-6E8A-4147-A177-3AD203B41FA5}">
                      <a16:colId xmlns:a16="http://schemas.microsoft.com/office/drawing/2014/main" val="3328087671"/>
                    </a:ext>
                  </a:extLst>
                </a:gridCol>
                <a:gridCol w="1808703">
                  <a:extLst>
                    <a:ext uri="{9D8B030D-6E8A-4147-A177-3AD203B41FA5}">
                      <a16:colId xmlns:a16="http://schemas.microsoft.com/office/drawing/2014/main" val="2321834529"/>
                    </a:ext>
                  </a:extLst>
                </a:gridCol>
                <a:gridCol w="1810797">
                  <a:extLst>
                    <a:ext uri="{9D8B030D-6E8A-4147-A177-3AD203B41FA5}">
                      <a16:colId xmlns:a16="http://schemas.microsoft.com/office/drawing/2014/main" val="3923537920"/>
                    </a:ext>
                  </a:extLst>
                </a:gridCol>
              </a:tblGrid>
              <a:tr h="7404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</a:rPr>
                        <a:t>Reference</a:t>
                      </a:r>
                    </a:p>
                    <a:p>
                      <a:pPr algn="ctr" fontAlgn="b"/>
                      <a:endParaRPr lang="en-US" sz="1800" b="1" dirty="0">
                        <a:effectLst/>
                      </a:endParaRPr>
                    </a:p>
                  </a:txBody>
                  <a:tcPr marL="46291" marR="46291" marT="23145" marB="2314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</a:rPr>
                        <a:t>Year</a:t>
                      </a:r>
                    </a:p>
                    <a:p>
                      <a:pPr algn="ctr" fontAlgn="b"/>
                      <a:endParaRPr lang="en-US" sz="1800" b="1" dirty="0">
                        <a:effectLst/>
                      </a:endParaRPr>
                    </a:p>
                  </a:txBody>
                  <a:tcPr marL="46291" marR="46291" marT="23145" marB="2314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effectLst/>
                        </a:rPr>
                        <a:t>Feature Extraction</a:t>
                      </a:r>
                    </a:p>
                    <a:p>
                      <a:pPr fontAlgn="b"/>
                      <a:endParaRPr lang="en-US" sz="1800" b="1" dirty="0">
                        <a:effectLst/>
                      </a:endParaRPr>
                    </a:p>
                  </a:txBody>
                  <a:tcPr marL="46291" marR="46291" marT="23145" marB="2314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</a:rPr>
                        <a:t>Classification</a:t>
                      </a:r>
                    </a:p>
                    <a:p>
                      <a:pPr algn="ctr" fontAlgn="b"/>
                      <a:endParaRPr lang="en-US" sz="1800" b="1" dirty="0">
                        <a:effectLst/>
                      </a:endParaRPr>
                    </a:p>
                  </a:txBody>
                  <a:tcPr marL="46291" marR="46291" marT="23145" marB="2314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</a:rPr>
                        <a:t>Dataset</a:t>
                      </a:r>
                    </a:p>
                    <a:p>
                      <a:pPr algn="ctr" fontAlgn="b"/>
                      <a:endParaRPr lang="en-US" sz="1800" b="1" dirty="0">
                        <a:effectLst/>
                      </a:endParaRPr>
                    </a:p>
                  </a:txBody>
                  <a:tcPr marL="46291" marR="46291" marT="23145" marB="2314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</a:rPr>
                        <a:t>Accuracy</a:t>
                      </a:r>
                    </a:p>
                    <a:p>
                      <a:pPr algn="ctr" fontAlgn="b"/>
                      <a:endParaRPr lang="en-US" sz="1800" b="1" dirty="0">
                        <a:effectLst/>
                      </a:endParaRPr>
                    </a:p>
                  </a:txBody>
                  <a:tcPr marL="46291" marR="46291" marT="23145" marB="2314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788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effectLst/>
                        </a:rPr>
                        <a:t>Shen.T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Jiang.J</a:t>
                      </a:r>
                      <a:r>
                        <a:rPr lang="en-US" sz="1800" dirty="0">
                          <a:effectLst/>
                        </a:rPr>
                        <a:t>, and Al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2019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DBN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SVM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ADNI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             86%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592241"/>
                  </a:ext>
                </a:extLst>
              </a:tr>
              <a:tr h="911323">
                <a:tc>
                  <a:txBody>
                    <a:bodyPr/>
                    <a:lstStyle/>
                    <a:p>
                      <a:pPr fontAlgn="base"/>
                      <a:r>
                        <a:rPr lang="da-DK" sz="1800" dirty="0">
                          <a:effectLst/>
                        </a:rPr>
                        <a:t>Bansal.D, Khanna.K and Al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2020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The Bag of features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SVM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ADNI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86%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315915"/>
                  </a:ext>
                </a:extLst>
              </a:tr>
              <a:tr h="900787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effectLst/>
                        </a:rPr>
                        <a:t>Raju.M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Gopi.V</a:t>
                      </a:r>
                      <a:r>
                        <a:rPr lang="en-US" sz="1800" dirty="0">
                          <a:effectLst/>
                        </a:rPr>
                        <a:t> and Al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2021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CNN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MLP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ADNI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96.66%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176105"/>
                  </a:ext>
                </a:extLst>
              </a:tr>
              <a:tr h="957889">
                <a:tc>
                  <a:txBody>
                    <a:bodyPr/>
                    <a:lstStyle/>
                    <a:p>
                      <a:pPr fontAlgn="base"/>
                      <a:r>
                        <a:rPr lang="es-ES" sz="1800" dirty="0">
                          <a:effectLst/>
                        </a:rPr>
                        <a:t>Fu'adah.Y, </a:t>
                      </a:r>
                      <a:r>
                        <a:rPr lang="es-ES" sz="1800" dirty="0" err="1">
                          <a:effectLst/>
                        </a:rPr>
                        <a:t>Wijayanto.I</a:t>
                      </a:r>
                      <a:r>
                        <a:rPr lang="es-ES" sz="1800" dirty="0">
                          <a:effectLst/>
                        </a:rPr>
                        <a:t>, and Al.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2021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CNN (AlexNet)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MLP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AD dataset(4 class of images)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95%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04471"/>
                  </a:ext>
                </a:extLst>
              </a:tr>
              <a:tr h="740449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effectLst/>
                        </a:rPr>
                        <a:t>Tuan.P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Phan.T</a:t>
                      </a:r>
                      <a:r>
                        <a:rPr lang="en-US" sz="1800" dirty="0">
                          <a:effectLst/>
                        </a:rPr>
                        <a:t> and Al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2022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Auto-Encoders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SVM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ADNI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93.53%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06502"/>
                  </a:ext>
                </a:extLst>
              </a:tr>
              <a:tr h="91132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Proposed Model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2023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CNN (InceptionV3)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MLP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AD dataset(4 classes)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97.44%</a:t>
                      </a:r>
                    </a:p>
                  </a:txBody>
                  <a:tcPr marL="46291" marR="46291" marT="23145" marB="23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18089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B96F3D0A-5C9F-4712-8429-7E0E65E0E607}"/>
              </a:ext>
            </a:extLst>
          </p:cNvPr>
          <p:cNvSpPr/>
          <p:nvPr/>
        </p:nvSpPr>
        <p:spPr>
          <a:xfrm>
            <a:off x="31506" y="5698417"/>
            <a:ext cx="11912112" cy="7951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3811CF-CE58-4F69-8B88-73B8B5BA1A43}"/>
              </a:ext>
            </a:extLst>
          </p:cNvPr>
          <p:cNvSpPr/>
          <p:nvPr/>
        </p:nvSpPr>
        <p:spPr>
          <a:xfrm>
            <a:off x="11294347" y="6262545"/>
            <a:ext cx="663191" cy="61450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DB69CB-7214-4329-BA06-E6CE64D80057}"/>
              </a:ext>
            </a:extLst>
          </p:cNvPr>
          <p:cNvSpPr/>
          <p:nvPr/>
        </p:nvSpPr>
        <p:spPr>
          <a:xfrm>
            <a:off x="234463" y="4008699"/>
            <a:ext cx="11506199" cy="7951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6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3DE71-BAD2-BE3E-01E5-FE282BB156A0}"/>
              </a:ext>
            </a:extLst>
          </p:cNvPr>
          <p:cNvSpPr txBox="1"/>
          <p:nvPr/>
        </p:nvSpPr>
        <p:spPr>
          <a:xfrm>
            <a:off x="70308" y="26453"/>
            <a:ext cx="405719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  <a:latin typeface="Times New Roman"/>
                <a:cs typeface="Calibri"/>
              </a:rPr>
              <a:t>Graphical User Interfaces</a:t>
            </a:r>
            <a:endParaRPr lang="en-US" sz="2800" b="1" i="1" dirty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7157D-FAF3-AE05-01A7-A2909D6C75E9}"/>
              </a:ext>
            </a:extLst>
          </p:cNvPr>
          <p:cNvSpPr txBox="1"/>
          <p:nvPr/>
        </p:nvSpPr>
        <p:spPr>
          <a:xfrm>
            <a:off x="70308" y="444568"/>
            <a:ext cx="51543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Authentication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77C32-E3B6-3DF0-75FB-F6CD913FDC45}"/>
              </a:ext>
            </a:extLst>
          </p:cNvPr>
          <p:cNvSpPr txBox="1"/>
          <p:nvPr/>
        </p:nvSpPr>
        <p:spPr>
          <a:xfrm>
            <a:off x="7411029" y="2338251"/>
            <a:ext cx="55621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Image Selection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F806D-5AE4-4C0E-A117-7A860F025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8" y="1001183"/>
            <a:ext cx="7224795" cy="20282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2334DE-624A-CEE6-83EC-4E752CE51C9E}"/>
              </a:ext>
            </a:extLst>
          </p:cNvPr>
          <p:cNvSpPr txBox="1"/>
          <p:nvPr/>
        </p:nvSpPr>
        <p:spPr>
          <a:xfrm>
            <a:off x="70308" y="4126922"/>
            <a:ext cx="5154303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Classification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C4E436-4288-4705-9075-7389D50D8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8" y="4691773"/>
            <a:ext cx="6387240" cy="20282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146D7C-C1E9-4423-87E9-A9B6068AB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68" y="2871778"/>
            <a:ext cx="7136751" cy="21254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EA2C52-B514-4792-899E-42F68A6E506B}"/>
              </a:ext>
            </a:extLst>
          </p:cNvPr>
          <p:cNvSpPr/>
          <p:nvPr/>
        </p:nvSpPr>
        <p:spPr>
          <a:xfrm>
            <a:off x="11359679" y="6142287"/>
            <a:ext cx="673240" cy="57778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5713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2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F92FDE0-5056-6299-B65B-730654FAD58C}"/>
              </a:ext>
            </a:extLst>
          </p:cNvPr>
          <p:cNvGrpSpPr/>
          <p:nvPr/>
        </p:nvGrpSpPr>
        <p:grpSpPr>
          <a:xfrm>
            <a:off x="2886477" y="943393"/>
            <a:ext cx="6009339" cy="134985"/>
            <a:chOff x="3513444" y="2621851"/>
            <a:chExt cx="7868558" cy="176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DF0428-30A1-D334-2012-085C6ABEE89D}"/>
                </a:ext>
              </a:extLst>
            </p:cNvPr>
            <p:cNvSpPr/>
            <p:nvPr/>
          </p:nvSpPr>
          <p:spPr>
            <a:xfrm>
              <a:off x="6140530" y="2621851"/>
              <a:ext cx="2627086" cy="176748"/>
            </a:xfrm>
            <a:prstGeom prst="rect">
              <a:avLst/>
            </a:prstGeom>
            <a:solidFill>
              <a:srgbClr val="FE8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5E9AF3-2ECE-AB69-A990-02E2B0537A22}"/>
                </a:ext>
              </a:extLst>
            </p:cNvPr>
            <p:cNvSpPr/>
            <p:nvPr/>
          </p:nvSpPr>
          <p:spPr>
            <a:xfrm>
              <a:off x="3513444" y="2621851"/>
              <a:ext cx="2627086" cy="176748"/>
            </a:xfrm>
            <a:prstGeom prst="rect">
              <a:avLst/>
            </a:pr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0EEB37-1ACE-9AF7-CA06-2651C4DEA0ED}"/>
                </a:ext>
              </a:extLst>
            </p:cNvPr>
            <p:cNvSpPr/>
            <p:nvPr/>
          </p:nvSpPr>
          <p:spPr>
            <a:xfrm>
              <a:off x="8754916" y="2621851"/>
              <a:ext cx="2627086" cy="176748"/>
            </a:xfrm>
            <a:prstGeom prst="rect">
              <a:avLst/>
            </a:prstGeom>
            <a:solidFill>
              <a:srgbClr val="A1B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86B38E-348A-6519-9C02-BC3983DE3F93}"/>
              </a:ext>
            </a:extLst>
          </p:cNvPr>
          <p:cNvGrpSpPr/>
          <p:nvPr/>
        </p:nvGrpSpPr>
        <p:grpSpPr>
          <a:xfrm>
            <a:off x="2886477" y="2889070"/>
            <a:ext cx="6009339" cy="136331"/>
            <a:chOff x="2693696" y="4435841"/>
            <a:chExt cx="7868558" cy="1785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AF5795-819E-9CA6-3AFD-1CD111E1B2F2}"/>
                </a:ext>
              </a:extLst>
            </p:cNvPr>
            <p:cNvSpPr/>
            <p:nvPr/>
          </p:nvSpPr>
          <p:spPr>
            <a:xfrm>
              <a:off x="5320782" y="4437603"/>
              <a:ext cx="2627086" cy="176748"/>
            </a:xfrm>
            <a:prstGeom prst="rect">
              <a:avLst/>
            </a:prstGeom>
            <a:solidFill>
              <a:srgbClr val="D43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FD9BB-B192-B5C1-52E2-15FB023FA3C8}"/>
                </a:ext>
              </a:extLst>
            </p:cNvPr>
            <p:cNvSpPr/>
            <p:nvPr/>
          </p:nvSpPr>
          <p:spPr>
            <a:xfrm>
              <a:off x="2693696" y="4437603"/>
              <a:ext cx="2627086" cy="176748"/>
            </a:xfrm>
            <a:prstGeom prst="rect">
              <a:avLst/>
            </a:prstGeom>
            <a:solidFill>
              <a:srgbClr val="01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E518B4-FEE2-627F-8151-F91770F2AD31}"/>
                </a:ext>
              </a:extLst>
            </p:cNvPr>
            <p:cNvSpPr/>
            <p:nvPr/>
          </p:nvSpPr>
          <p:spPr>
            <a:xfrm>
              <a:off x="7935168" y="4435841"/>
              <a:ext cx="2627086" cy="176748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826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6528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4793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3057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41321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9585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7850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6114" algn="l" defTabSz="936528" rtl="0" eaLnBrk="1" latinLnBrk="0" hangingPunct="1">
                <a:defRPr sz="184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75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0462AA-04E0-914B-8DB0-10B74F56C8D6}"/>
              </a:ext>
            </a:extLst>
          </p:cNvPr>
          <p:cNvSpPr txBox="1"/>
          <p:nvPr/>
        </p:nvSpPr>
        <p:spPr>
          <a:xfrm>
            <a:off x="2871563" y="1321332"/>
            <a:ext cx="602425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i="1" dirty="0">
                <a:latin typeface="Times New Roman"/>
                <a:cs typeface="Calibri"/>
              </a:rPr>
              <a:t>Conclusion and Perspectives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heckmark">
                <a:extLst>
                  <a:ext uri="{FF2B5EF4-FFF2-40B4-BE49-F238E27FC236}">
                    <a16:creationId xmlns:a16="http://schemas.microsoft.com/office/drawing/2014/main" id="{1258FD12-0BD9-4200-8318-48C8F3CFDE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902922">
              <a:off x="8322086" y="3362716"/>
              <a:ext cx="3072329" cy="3528898"/>
            </p:xfrm>
            <a:graphic>
              <a:graphicData uri="http://schemas.microsoft.com/office/drawing/2017/model3d">
                <am3d:model3d r:embed="rId2">
                  <am3d:spPr>
                    <a:xfrm rot="18902922">
                      <a:off x="0" y="0"/>
                      <a:ext cx="3072329" cy="3528898"/>
                    </a:xfrm>
                    <a:prstGeom prst="rect">
                      <a:avLst/>
                    </a:prstGeom>
                  </am3d:spPr>
                  <am3d:camera>
                    <am3d:pos x="0" y="0" z="647210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794" d="1000000"/>
                    <am3d:preTrans dx="-3284626" dy="-18000000" dz="1468428"/>
                    <am3d:scale>
                      <am3d:sx n="1000000" d="1000000"/>
                      <am3d:sy n="1000000" d="1000000"/>
                      <am3d:sz n="1000000" d="1000000"/>
                    </am3d:scale>
                    <am3d:rot ax="5469640" ay="89249" az="-31233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4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heckmark">
                <a:extLst>
                  <a:ext uri="{FF2B5EF4-FFF2-40B4-BE49-F238E27FC236}">
                    <a16:creationId xmlns:a16="http://schemas.microsoft.com/office/drawing/2014/main" id="{1258FD12-0BD9-4200-8318-48C8F3CFDE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902922">
                <a:off x="8322086" y="3362716"/>
                <a:ext cx="3072329" cy="352889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0FB2C107-0128-4D4C-92F2-BF975450A9D6}"/>
              </a:ext>
            </a:extLst>
          </p:cNvPr>
          <p:cNvSpPr/>
          <p:nvPr/>
        </p:nvSpPr>
        <p:spPr>
          <a:xfrm>
            <a:off x="11364686" y="6199834"/>
            <a:ext cx="622997" cy="53758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19747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8C11B101-6F8B-0208-0B16-06A03E0BAC79}"/>
              </a:ext>
            </a:extLst>
          </p:cNvPr>
          <p:cNvSpPr txBox="1"/>
          <p:nvPr/>
        </p:nvSpPr>
        <p:spPr>
          <a:xfrm>
            <a:off x="0" y="108079"/>
            <a:ext cx="11986160" cy="618630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C00000"/>
                </a:solidFill>
              </a:rPr>
              <a:t>Conclusions:</a:t>
            </a:r>
          </a:p>
          <a:p>
            <a:endParaRPr lang="en-US" sz="2000" b="1" dirty="0">
              <a:cs typeface="Calibri" panose="020F0502020204030204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ea typeface="+mn-lt"/>
                <a:cs typeface="+mn-lt"/>
              </a:rPr>
              <a:t>The main goal of our proposed model is to develop an effective system for the early detection of Alzheimer's Disease using Medical  Images. </a:t>
            </a:r>
          </a:p>
          <a:p>
            <a:endParaRPr lang="en-US" sz="2000" b="1" dirty="0">
              <a:ea typeface="+mn-lt"/>
              <a:cs typeface="+mn-lt"/>
            </a:endParaRPr>
          </a:p>
          <a:p>
            <a:endParaRPr lang="en-US" sz="2000" b="1" dirty="0"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 Our Proposed Model achieved an accuracy rate  of 97.44% with InceptionV3 and MLP models.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The pre processing techniques we applied helped us to achieve a better accuracy than the chosen reference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/>
          </a:p>
          <a:p>
            <a:r>
              <a:rPr lang="en-US" sz="2800" b="1" dirty="0">
                <a:solidFill>
                  <a:srgbClr val="C00000"/>
                </a:solidFill>
              </a:rPr>
              <a:t>Perspectives:</a:t>
            </a:r>
          </a:p>
          <a:p>
            <a:endParaRPr lang="en-US" sz="2000" b="1" dirty="0">
              <a:cs typeface="Calibri"/>
            </a:endParaRPr>
          </a:p>
          <a:p>
            <a:endParaRPr lang="en-US" sz="2000" b="1" dirty="0"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cs typeface="Calibri"/>
              </a:rPr>
              <a:t>We will test our proposed model on more Alzheimer databases</a:t>
            </a:r>
          </a:p>
          <a:p>
            <a:endParaRPr lang="en-US" sz="2000" b="1" dirty="0">
              <a:cs typeface="Calibri"/>
            </a:endParaRPr>
          </a:p>
          <a:p>
            <a:endParaRPr lang="en-US" sz="2000" b="1" dirty="0"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cs typeface="Calibri"/>
              </a:rPr>
              <a:t>Explore the interfaces with different medical images for diagnosing various diseases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3A566F-1428-44CF-8470-69DC7790A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23" y="3153709"/>
            <a:ext cx="2290337" cy="2159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7191DE3-7151-48DF-9232-F2AFC602A145}"/>
              </a:ext>
            </a:extLst>
          </p:cNvPr>
          <p:cNvSpPr/>
          <p:nvPr/>
        </p:nvSpPr>
        <p:spPr>
          <a:xfrm>
            <a:off x="11429233" y="6204000"/>
            <a:ext cx="659847" cy="54592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7701813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75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75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75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EAA7006-34B4-4F1A-B3A1-DAC2B6EEE246}"/>
              </a:ext>
            </a:extLst>
          </p:cNvPr>
          <p:cNvSpPr/>
          <p:nvPr/>
        </p:nvSpPr>
        <p:spPr>
          <a:xfrm>
            <a:off x="1747837" y="1157444"/>
            <a:ext cx="8696325" cy="400050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Your Attention is utterly appreciated!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798C8A-0AAB-4AC3-B79E-1B0C22A054F4}"/>
              </a:ext>
            </a:extLst>
          </p:cNvPr>
          <p:cNvSpPr/>
          <p:nvPr/>
        </p:nvSpPr>
        <p:spPr>
          <a:xfrm>
            <a:off x="11429233" y="6204000"/>
            <a:ext cx="659847" cy="54592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33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3350C831-967C-4B34-AC6A-0D4A49E425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2263714"/>
                  </p:ext>
                </p:extLst>
              </p:nvPr>
            </p:nvGraphicFramePr>
            <p:xfrm>
              <a:off x="5544596" y="5660508"/>
              <a:ext cx="3048000" cy="1714500"/>
            </p:xfrm>
            <a:graphic>
              <a:graphicData uri="http://schemas.microsoft.com/office/powerpoint/2016/slidezoom">
                <pslz:sldZm>
                  <pslz:sldZmObj sldId="291" cId="1571348736">
                    <pslz:zmPr id="{E46F3B9C-4831-46C7-A130-85B87F910C4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3350C831-967C-4B34-AC6A-0D4A49E425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44596" y="566050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821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EF9721-08CF-516E-AAC8-C986F0734115}"/>
              </a:ext>
            </a:extLst>
          </p:cNvPr>
          <p:cNvSpPr txBox="1"/>
          <p:nvPr/>
        </p:nvSpPr>
        <p:spPr>
          <a:xfrm>
            <a:off x="123701" y="547312"/>
            <a:ext cx="11944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2023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over </a:t>
            </a:r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46.8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million people worldwide, including </a:t>
            </a:r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6.7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 million Americans, have AD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  <a:cs typeface="Calibri" panose="020F0502020204030204"/>
            </a:endParaRP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DA3FA19F-B49F-4E40-B9E3-5DB965B35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764857"/>
              </p:ext>
            </p:extLst>
          </p:nvPr>
        </p:nvGraphicFramePr>
        <p:xfrm>
          <a:off x="442126" y="1708220"/>
          <a:ext cx="11374736" cy="314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7368">
                  <a:extLst>
                    <a:ext uri="{9D8B030D-6E8A-4147-A177-3AD203B41FA5}">
                      <a16:colId xmlns:a16="http://schemas.microsoft.com/office/drawing/2014/main" val="566997468"/>
                    </a:ext>
                  </a:extLst>
                </a:gridCol>
                <a:gridCol w="5687368">
                  <a:extLst>
                    <a:ext uri="{9D8B030D-6E8A-4147-A177-3AD203B41FA5}">
                      <a16:colId xmlns:a16="http://schemas.microsoft.com/office/drawing/2014/main" val="2504788126"/>
                    </a:ext>
                  </a:extLst>
                </a:gridCol>
              </a:tblGrid>
              <a:tr h="86385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Demographic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Percentage of the affected American people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359004"/>
                  </a:ext>
                </a:extLst>
              </a:tr>
              <a:tr h="1166046">
                <a:tc>
                  <a:txBody>
                    <a:bodyPr/>
                    <a:lstStyle/>
                    <a:p>
                      <a:pPr algn="ctr"/>
                      <a:endParaRPr lang="en-US" sz="2000" b="1" i="0" u="none" strike="noStrike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2800" b="1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75 years and older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sz="2800" b="1" dirty="0"/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023998"/>
                  </a:ext>
                </a:extLst>
              </a:tr>
              <a:tr h="1115238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sz="2800" b="1" dirty="0"/>
                        <a:t>Women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sz="2800" b="1" dirty="0"/>
                        <a:t>67%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36156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F412E074-7B7E-40E1-81EE-C6A9F6DFE7DB}"/>
              </a:ext>
            </a:extLst>
          </p:cNvPr>
          <p:cNvSpPr/>
          <p:nvPr/>
        </p:nvSpPr>
        <p:spPr>
          <a:xfrm>
            <a:off x="11394830" y="6270495"/>
            <a:ext cx="552659" cy="49739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472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FFB6A7-6B4D-46ED-A439-CF22FC45E29B}"/>
              </a:ext>
            </a:extLst>
          </p:cNvPr>
          <p:cNvSpPr/>
          <p:nvPr/>
        </p:nvSpPr>
        <p:spPr>
          <a:xfrm>
            <a:off x="1913733" y="2505670"/>
            <a:ext cx="83645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Alzheimer’s Disease?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7DE41A-EA3B-49D2-835E-209C70C8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F581B12-6B81-4025-95DF-9A8443FF7DFD}"/>
              </a:ext>
            </a:extLst>
          </p:cNvPr>
          <p:cNvSpPr/>
          <p:nvPr/>
        </p:nvSpPr>
        <p:spPr>
          <a:xfrm>
            <a:off x="0" y="2217420"/>
            <a:ext cx="1160474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symptoms of Alzheimer’s Disease?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927193-E0AF-4E73-A418-6507830E4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A0B0F7BB-AA85-47BA-95AA-689B4E5CD191}"/>
              </a:ext>
            </a:extLst>
          </p:cNvPr>
          <p:cNvSpPr/>
          <p:nvPr/>
        </p:nvSpPr>
        <p:spPr>
          <a:xfrm>
            <a:off x="11328410" y="6189165"/>
            <a:ext cx="552659" cy="49739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622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1" grpId="0"/>
      <p:bldP spid="31" grpId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567973-3FC1-498E-A136-1DC53556FB02}"/>
              </a:ext>
            </a:extLst>
          </p:cNvPr>
          <p:cNvSpPr/>
          <p:nvPr/>
        </p:nvSpPr>
        <p:spPr>
          <a:xfrm>
            <a:off x="-362965" y="1674674"/>
            <a:ext cx="1255496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factors contributing to Alzheimer’s Disease?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2F596-628C-4D73-AA10-8153DE714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4008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87604-D0CF-4FFD-99EF-A6447D271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0"/>
            <a:ext cx="5791199" cy="370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37B084-010C-42C3-B4F4-E0334CCC7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8400"/>
            <a:ext cx="6400800" cy="3166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C7BAB6-4E25-49F2-A88A-80726A2260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708400"/>
            <a:ext cx="5791199" cy="31669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B56D73-042C-422F-B538-DF9106731D97}"/>
              </a:ext>
            </a:extLst>
          </p:cNvPr>
          <p:cNvSpPr/>
          <p:nvPr/>
        </p:nvSpPr>
        <p:spPr>
          <a:xfrm>
            <a:off x="-181483" y="2311900"/>
            <a:ext cx="1255496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consequences of Alzheimer’s Disease?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55CBF8-8B76-4F0B-8DB0-66771C8C3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7" y="-26288"/>
            <a:ext cx="5492795" cy="3258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B83567-838C-4F37-AA79-D248EB800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504337"/>
            <a:ext cx="5080000" cy="3389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CDF9CC-AFA1-4D5D-BCB3-3A1BE88EB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57" y="1674674"/>
            <a:ext cx="4685137" cy="323215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D38AE01-DB7B-48B9-9EB9-7D890CDA074A}"/>
              </a:ext>
            </a:extLst>
          </p:cNvPr>
          <p:cNvSpPr/>
          <p:nvPr/>
        </p:nvSpPr>
        <p:spPr>
          <a:xfrm>
            <a:off x="11257006" y="6178379"/>
            <a:ext cx="690484" cy="58951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748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3" grpId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C424663-2506-4C34-B5C7-5082DFC0960D}"/>
              </a:ext>
            </a:extLst>
          </p:cNvPr>
          <p:cNvSpPr/>
          <p:nvPr/>
        </p:nvSpPr>
        <p:spPr>
          <a:xfrm>
            <a:off x="11300346" y="6182436"/>
            <a:ext cx="647144" cy="58545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43B94-0FCC-434F-BA36-08C7677DBB02}"/>
              </a:ext>
            </a:extLst>
          </p:cNvPr>
          <p:cNvSpPr/>
          <p:nvPr/>
        </p:nvSpPr>
        <p:spPr>
          <a:xfrm>
            <a:off x="59490" y="2231687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key brain areas responsible of creating memories and consolidation?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5F6E5-458E-4E7F-BD6E-D278FECE3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65" y="39328"/>
            <a:ext cx="9225887" cy="68186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2B8AFD-A0D5-4DBC-B5E9-4DF85EA28EBA}"/>
              </a:ext>
            </a:extLst>
          </p:cNvPr>
          <p:cNvSpPr/>
          <p:nvPr/>
        </p:nvSpPr>
        <p:spPr>
          <a:xfrm>
            <a:off x="0" y="239800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specialists diagnose the Alzheimer’s Disease?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4594B9-6D1C-429E-B770-B837E6013CA2}"/>
              </a:ext>
            </a:extLst>
          </p:cNvPr>
          <p:cNvSpPr/>
          <p:nvPr/>
        </p:nvSpPr>
        <p:spPr>
          <a:xfrm>
            <a:off x="2565778" y="5336275"/>
            <a:ext cx="1419367" cy="6823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2E1901-837C-4E3F-B528-6EF906298ECD}"/>
              </a:ext>
            </a:extLst>
          </p:cNvPr>
          <p:cNvSpPr/>
          <p:nvPr/>
        </p:nvSpPr>
        <p:spPr>
          <a:xfrm>
            <a:off x="4926841" y="5336275"/>
            <a:ext cx="1419367" cy="6823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3165D7-F6CA-456C-80D1-966376A68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78" y="-118274"/>
            <a:ext cx="6832630" cy="709454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FC45D50-C8B7-484C-B6EB-5036C5472E60}"/>
              </a:ext>
            </a:extLst>
          </p:cNvPr>
          <p:cNvSpPr/>
          <p:nvPr/>
        </p:nvSpPr>
        <p:spPr>
          <a:xfrm>
            <a:off x="7547212" y="3167987"/>
            <a:ext cx="1851196" cy="9007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CA147F-0872-4172-B1F5-884DAE199B37}"/>
              </a:ext>
            </a:extLst>
          </p:cNvPr>
          <p:cNvSpPr/>
          <p:nvPr/>
        </p:nvSpPr>
        <p:spPr>
          <a:xfrm>
            <a:off x="7401986" y="4152331"/>
            <a:ext cx="1851196" cy="9007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E206B8-D81C-455B-B524-87486A41EAEE}"/>
              </a:ext>
            </a:extLst>
          </p:cNvPr>
          <p:cNvSpPr/>
          <p:nvPr/>
        </p:nvSpPr>
        <p:spPr>
          <a:xfrm>
            <a:off x="6155490" y="6016385"/>
            <a:ext cx="1851196" cy="9007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52B22F-A493-4435-93B1-B3052AC390A4}"/>
              </a:ext>
            </a:extLst>
          </p:cNvPr>
          <p:cNvSpPr/>
          <p:nvPr/>
        </p:nvSpPr>
        <p:spPr>
          <a:xfrm>
            <a:off x="211890" y="23840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the purpose of Medical Imaging?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6CCB47B-1A04-4D9B-88DC-105EDB711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1" y="839068"/>
            <a:ext cx="10181229" cy="51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7" grpId="1"/>
      <p:bldP spid="18" grpId="0"/>
      <p:bldP spid="18" grpId="1"/>
      <p:bldP spid="7" grpId="0" animBg="1"/>
      <p:bldP spid="7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950E68-4BAB-4B19-A413-52A89561F282}"/>
              </a:ext>
            </a:extLst>
          </p:cNvPr>
          <p:cNvSpPr txBox="1"/>
          <p:nvPr/>
        </p:nvSpPr>
        <p:spPr>
          <a:xfrm>
            <a:off x="70338" y="150725"/>
            <a:ext cx="1205132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Projected Increase in Middle-Aged People with AD and Associated Costs (2022-2050)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BCB8154-0814-406E-AAD7-95A6CFB72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891726"/>
              </p:ext>
            </p:extLst>
          </p:nvPr>
        </p:nvGraphicFramePr>
        <p:xfrm>
          <a:off x="1971150" y="773723"/>
          <a:ext cx="8249697" cy="5933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3FA43C42-6105-48A9-8E27-C577FBC2AAAC}"/>
              </a:ext>
            </a:extLst>
          </p:cNvPr>
          <p:cNvSpPr/>
          <p:nvPr/>
        </p:nvSpPr>
        <p:spPr>
          <a:xfrm>
            <a:off x="11300346" y="6141494"/>
            <a:ext cx="627047" cy="60476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06098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8" grpId="0">
        <p:bldAsOne/>
      </p:bldGraphic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19E40B-65B2-1DEF-098E-EE4510DFAEB7}"/>
              </a:ext>
            </a:extLst>
          </p:cNvPr>
          <p:cNvSpPr txBox="1"/>
          <p:nvPr/>
        </p:nvSpPr>
        <p:spPr>
          <a:xfrm>
            <a:off x="86132" y="31422"/>
            <a:ext cx="409975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Screening Alzheimer's Disease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19819D-3B72-C1E8-9ACB-FE29FC76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718" y="535111"/>
            <a:ext cx="4398304" cy="6188981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3BAF558-5AC7-110A-4F5F-09B9DB95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91" y="1018316"/>
            <a:ext cx="5898698" cy="395797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F79E69-168A-A068-93B6-D2C0349E1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630" y="1012132"/>
            <a:ext cx="3278848" cy="491259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1501CBB-D37F-017A-6E7D-7D68DDFBC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198" y="1020485"/>
            <a:ext cx="7756710" cy="3946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98F713-A00B-0AD3-DFF5-97709A36B753}"/>
              </a:ext>
            </a:extLst>
          </p:cNvPr>
          <p:cNvSpPr txBox="1"/>
          <p:nvPr/>
        </p:nvSpPr>
        <p:spPr>
          <a:xfrm>
            <a:off x="5194672" y="6174672"/>
            <a:ext cx="4203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Mini-Mental State Examination</a:t>
            </a:r>
            <a:endParaRPr lang="en-US" b="1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066A1-2AE3-B6A6-AAB1-0AF8BBD30D44}"/>
              </a:ext>
            </a:extLst>
          </p:cNvPr>
          <p:cNvSpPr txBox="1"/>
          <p:nvPr/>
        </p:nvSpPr>
        <p:spPr>
          <a:xfrm>
            <a:off x="5278946" y="521875"/>
            <a:ext cx="3107530" cy="467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+mn-lt"/>
                <a:cs typeface="+mn-lt"/>
              </a:rPr>
              <a:t>Cognitive Evaluations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26F9D-5DF8-EDE1-449E-535DCC8CDC5F}"/>
              </a:ext>
            </a:extLst>
          </p:cNvPr>
          <p:cNvSpPr txBox="1"/>
          <p:nvPr/>
        </p:nvSpPr>
        <p:spPr>
          <a:xfrm>
            <a:off x="2054703" y="513039"/>
            <a:ext cx="59821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7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Calibri"/>
              </a:rPr>
              <a:t>Brain Imaging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1C619-E23A-CA4E-FA9A-87B1A2E2E4E7}"/>
              </a:ext>
            </a:extLst>
          </p:cNvPr>
          <p:cNvSpPr txBox="1"/>
          <p:nvPr/>
        </p:nvSpPr>
        <p:spPr>
          <a:xfrm>
            <a:off x="2146244" y="5176345"/>
            <a:ext cx="36797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Magnetic Resonance Images </a:t>
            </a:r>
            <a:endParaRPr lang="en-US" b="1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B3560-DF61-86BD-4F64-0B5D735A015D}"/>
              </a:ext>
            </a:extLst>
          </p:cNvPr>
          <p:cNvSpPr txBox="1"/>
          <p:nvPr/>
        </p:nvSpPr>
        <p:spPr>
          <a:xfrm>
            <a:off x="5278946" y="526599"/>
            <a:ext cx="20921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Biomarkers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7E844-9A07-5F7C-FC1E-6732412C55FF}"/>
              </a:ext>
            </a:extLst>
          </p:cNvPr>
          <p:cNvSpPr txBox="1"/>
          <p:nvPr/>
        </p:nvSpPr>
        <p:spPr>
          <a:xfrm>
            <a:off x="7531517" y="6004933"/>
            <a:ext cx="3127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Positron Emission Tomography</a:t>
            </a:r>
            <a:endParaRPr lang="en-US" b="1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E9090B-A310-DF8A-AE52-9DB29E33BCB3}"/>
              </a:ext>
            </a:extLst>
          </p:cNvPr>
          <p:cNvSpPr txBox="1"/>
          <p:nvPr/>
        </p:nvSpPr>
        <p:spPr>
          <a:xfrm>
            <a:off x="4571214" y="5107091"/>
            <a:ext cx="35447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Beta-Amyloid  and Tau proteins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630316-3994-4BA7-B9E8-B90A984114FC}"/>
              </a:ext>
            </a:extLst>
          </p:cNvPr>
          <p:cNvSpPr/>
          <p:nvPr/>
        </p:nvSpPr>
        <p:spPr>
          <a:xfrm>
            <a:off x="11405496" y="6174673"/>
            <a:ext cx="652677" cy="59822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9513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7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0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0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5965</TotalTime>
  <Words>1533</Words>
  <Application>Microsoft Office PowerPoint</Application>
  <PresentationFormat>Widescreen</PresentationFormat>
  <Paragraphs>573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Bahnschrift SemiBold Condensed</vt:lpstr>
      <vt:lpstr>Calibri</vt:lpstr>
      <vt:lpstr>Calibri Light</vt:lpstr>
      <vt:lpstr>Lato Black</vt:lpstr>
      <vt:lpstr>Rockwell</vt:lpstr>
      <vt:lpstr>Times New Roman</vt:lpstr>
      <vt:lpstr>Wingdings</vt:lpstr>
      <vt:lpstr>Thème Office</vt:lpstr>
      <vt:lpstr>Final  Year  Project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Abir Hadrich</dc:creator>
  <cp:lastModifiedBy>Abir Hadrich</cp:lastModifiedBy>
  <cp:revision>240</cp:revision>
  <dcterms:created xsi:type="dcterms:W3CDTF">2023-05-08T11:31:10Z</dcterms:created>
  <dcterms:modified xsi:type="dcterms:W3CDTF">2023-06-08T19:11:15Z</dcterms:modified>
</cp:coreProperties>
</file>